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2400"/>
  <p:notesSz cx="10058400" cy="7772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0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9F11"/>
    <a:srgbClr val="67735E"/>
    <a:srgbClr val="C05734"/>
    <a:srgbClr val="EBD9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AFFB67-98FF-4903-B0A6-B09C97ED3AE8}" v="5" dt="2026-06-29T22:54:04.097"/>
    <p1510:client id="{DED13FF8-A18E-B6B7-AC7F-B12B2783473C}" v="44" dt="2026-06-29T23:51:14.864"/>
    <p1510:client id="{EC837137-BF37-400C-88F9-E31C613F4213}" v="13" dt="2026-06-29T18:13:11.52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023" autoAdjust="0"/>
    <p:restoredTop sz="94660"/>
  </p:normalViewPr>
  <p:slideViewPr>
    <p:cSldViewPr>
      <p:cViewPr varScale="1">
        <p:scale>
          <a:sx n="93" d="100"/>
          <a:sy n="93" d="100"/>
        </p:scale>
        <p:origin x="2526" y="78"/>
      </p:cViewPr>
      <p:guideLst>
        <p:guide orient="horz" pos="336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316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3168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6"/>
            <a:ext cx="9052560" cy="1243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 b="1"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448" userDrawn="1">
          <p15:clr>
            <a:srgbClr val="F26B43"/>
          </p15:clr>
        </p15:guide>
        <p15:guide id="2" pos="31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object 65">
            <a:extLst>
              <a:ext uri="{FF2B5EF4-FFF2-40B4-BE49-F238E27FC236}">
                <a16:creationId xmlns:a16="http://schemas.microsoft.com/office/drawing/2014/main" id="{860FC5CD-E314-E32A-35FB-A6F3EEF5A911}"/>
              </a:ext>
            </a:extLst>
          </p:cNvPr>
          <p:cNvSpPr/>
          <p:nvPr/>
        </p:nvSpPr>
        <p:spPr>
          <a:xfrm>
            <a:off x="2000845" y="2919965"/>
            <a:ext cx="1247140" cy="0"/>
          </a:xfrm>
          <a:custGeom>
            <a:avLst/>
            <a:gdLst/>
            <a:ahLst/>
            <a:cxnLst/>
            <a:rect l="l" t="t" r="r" b="b"/>
            <a:pathLst>
              <a:path w="1247139">
                <a:moveTo>
                  <a:pt x="0" y="0"/>
                </a:moveTo>
                <a:lnTo>
                  <a:pt x="1246632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700"/>
          </a:p>
        </p:txBody>
      </p:sp>
      <p:pic>
        <p:nvPicPr>
          <p:cNvPr id="108" name="Picture 107">
            <a:extLst>
              <a:ext uri="{FF2B5EF4-FFF2-40B4-BE49-F238E27FC236}">
                <a16:creationId xmlns:a16="http://schemas.microsoft.com/office/drawing/2014/main" id="{7E26D98F-8983-6F15-938A-30419A47B0F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5265" y="299985"/>
            <a:ext cx="2707870" cy="620102"/>
          </a:xfrm>
          <a:prstGeom prst="rect">
            <a:avLst/>
          </a:prstGeom>
        </p:spPr>
      </p:pic>
      <p:sp>
        <p:nvSpPr>
          <p:cNvPr id="81" name="object 66">
            <a:extLst>
              <a:ext uri="{FF2B5EF4-FFF2-40B4-BE49-F238E27FC236}">
                <a16:creationId xmlns:a16="http://schemas.microsoft.com/office/drawing/2014/main" id="{CBB643DB-CE55-13D1-A567-C2A804C329CB}"/>
              </a:ext>
            </a:extLst>
          </p:cNvPr>
          <p:cNvSpPr/>
          <p:nvPr/>
        </p:nvSpPr>
        <p:spPr>
          <a:xfrm flipV="1">
            <a:off x="2265427" y="3489962"/>
            <a:ext cx="982557" cy="45719"/>
          </a:xfrm>
          <a:custGeom>
            <a:avLst/>
            <a:gdLst/>
            <a:ahLst/>
            <a:cxnLst/>
            <a:rect l="l" t="t" r="r" b="b"/>
            <a:pathLst>
              <a:path w="1247139">
                <a:moveTo>
                  <a:pt x="0" y="0"/>
                </a:moveTo>
                <a:lnTo>
                  <a:pt x="1246632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700"/>
          </a:p>
        </p:txBody>
      </p:sp>
      <p:sp>
        <p:nvSpPr>
          <p:cNvPr id="2" name="object 2"/>
          <p:cNvSpPr txBox="1"/>
          <p:nvPr/>
        </p:nvSpPr>
        <p:spPr>
          <a:xfrm>
            <a:off x="8223377" y="5481277"/>
            <a:ext cx="1325880" cy="2487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950"/>
              </a:lnSpc>
            </a:pPr>
            <a:r>
              <a:rPr sz="700" b="1" dirty="0">
                <a:solidFill>
                  <a:srgbClr val="585858"/>
                </a:solidFill>
                <a:latin typeface="Trebuchet MS"/>
                <a:cs typeface="Trebuchet MS"/>
              </a:rPr>
              <a:t>ANDRE</a:t>
            </a:r>
            <a:r>
              <a:rPr sz="700" b="1" spc="-15" dirty="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LINDSEY</a:t>
            </a:r>
            <a:endParaRPr sz="700" dirty="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120"/>
              </a:spcBef>
            </a:pPr>
            <a:r>
              <a:rPr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AS</a:t>
            </a:r>
            <a:r>
              <a:rPr lang="en-US"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SOC</a:t>
            </a:r>
            <a:r>
              <a:rPr sz="700" b="1" spc="-15" dirty="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PROFESSOR</a:t>
            </a:r>
            <a:endParaRPr sz="700" dirty="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223377" y="5179525"/>
            <a:ext cx="1325880" cy="2487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rtlCol="0" anchor="t">
            <a:spAutoFit/>
          </a:bodyPr>
          <a:lstStyle>
            <a:defPPr>
              <a:defRPr lang="en-US"/>
            </a:defPPr>
            <a:lvl1pPr algn="ctr">
              <a:lnSpc>
                <a:spcPts val="950"/>
              </a:lnSpc>
              <a:defRPr sz="700" b="1" spc="-5">
                <a:solidFill>
                  <a:srgbClr val="585858"/>
                </a:solidFill>
                <a:latin typeface="Trebuchet MS"/>
                <a:cs typeface="Trebuchet MS"/>
              </a:defRPr>
            </a:lvl1pPr>
          </a:lstStyle>
          <a:p>
            <a:r>
              <a:rPr dirty="0"/>
              <a:t>CHRISTY FLECK</a:t>
            </a:r>
          </a:p>
          <a:p>
            <a:r>
              <a:rPr dirty="0"/>
              <a:t>ASS</a:t>
            </a:r>
            <a:r>
              <a:rPr lang="en-US" dirty="0"/>
              <a:t>OCI</a:t>
            </a:r>
            <a:r>
              <a:t> PROFESSOR</a:t>
            </a:r>
            <a:r>
              <a:rPr lang="en-US"/>
              <a:t>/UG COORD</a:t>
            </a:r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223377" y="6093925"/>
            <a:ext cx="1325880" cy="2487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950"/>
              </a:lnSpc>
            </a:pPr>
            <a:r>
              <a:rPr sz="700" b="1" dirty="0">
                <a:solidFill>
                  <a:srgbClr val="585858"/>
                </a:solidFill>
                <a:latin typeface="Trebuchet MS"/>
                <a:cs typeface="Trebuchet MS"/>
              </a:rPr>
              <a:t>KATRINA</a:t>
            </a:r>
            <a:r>
              <a:rPr sz="700" b="1" spc="-30" dirty="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sz="700" b="1" dirty="0">
                <a:solidFill>
                  <a:srgbClr val="585858"/>
                </a:solidFill>
                <a:latin typeface="Trebuchet MS"/>
                <a:cs typeface="Trebuchet MS"/>
              </a:rPr>
              <a:t>NICHOLAS</a:t>
            </a:r>
            <a:endParaRPr sz="700" dirty="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120"/>
              </a:spcBef>
            </a:pPr>
            <a:r>
              <a:rPr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ASST</a:t>
            </a:r>
            <a:r>
              <a:rPr sz="700" b="1" spc="-15" dirty="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PROFESSOR</a:t>
            </a:r>
            <a:endParaRPr sz="700" dirty="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71704" y="5481277"/>
            <a:ext cx="1411605" cy="2487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950"/>
              </a:lnSpc>
            </a:pPr>
            <a:r>
              <a:rPr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ANA</a:t>
            </a:r>
            <a:r>
              <a:rPr sz="700" b="1" spc="-15" dirty="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HACSI</a:t>
            </a:r>
            <a:endParaRPr sz="700" dirty="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120"/>
              </a:spcBef>
            </a:pPr>
            <a:r>
              <a:rPr sz="700" b="1" dirty="0">
                <a:solidFill>
                  <a:srgbClr val="585858"/>
                </a:solidFill>
                <a:latin typeface="Trebuchet MS"/>
                <a:cs typeface="Trebuchet MS"/>
              </a:rPr>
              <a:t>ADMIN </a:t>
            </a:r>
            <a:r>
              <a:rPr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ASST</a:t>
            </a:r>
            <a:r>
              <a:rPr sz="700" b="1" spc="-20" dirty="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sz="700" b="1" dirty="0">
                <a:solidFill>
                  <a:srgbClr val="585858"/>
                </a:solidFill>
                <a:latin typeface="Trebuchet MS"/>
                <a:cs typeface="Trebuchet MS"/>
              </a:rPr>
              <a:t>III</a:t>
            </a:r>
            <a:endParaRPr sz="700" dirty="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071704" y="6414297"/>
            <a:ext cx="1411605" cy="246221"/>
          </a:xfrm>
          <a:prstGeom prst="rect">
            <a:avLst/>
          </a:prstGeom>
          <a:solidFill>
            <a:schemeClr val="bg1"/>
          </a:solidFill>
          <a:ln w="15875">
            <a:solidFill>
              <a:srgbClr val="D39F11"/>
            </a:solidFill>
          </a:ln>
        </p:spPr>
        <p:txBody>
          <a:bodyPr vert="horz" wrap="square" lIns="0" tIns="0" rIns="0" bIns="0" rtlCol="0" anchor="ctr" anchorCtr="1">
            <a:spAutoFit/>
          </a:bodyPr>
          <a:lstStyle>
            <a:defPPr>
              <a:defRPr lang="en-US"/>
            </a:defPPr>
            <a:lvl1pPr algn="ctr">
              <a:lnSpc>
                <a:spcPct val="100000"/>
              </a:lnSpc>
              <a:spcBef>
                <a:spcPts val="530"/>
              </a:spcBef>
              <a:defRPr sz="700" b="1" spc="-5">
                <a:solidFill>
                  <a:srgbClr val="585858"/>
                </a:solidFill>
                <a:latin typeface="Trebuchet MS"/>
              </a:defRPr>
            </a:lvl1pPr>
          </a:lstStyle>
          <a:p>
            <a:pPr>
              <a:spcBef>
                <a:spcPts val="0"/>
              </a:spcBef>
            </a:pPr>
            <a:r>
              <a:rPr sz="800" dirty="0"/>
              <a:t>SCHOOL-BASED MENTAL</a:t>
            </a:r>
          </a:p>
          <a:p>
            <a:pPr>
              <a:spcBef>
                <a:spcPts val="0"/>
              </a:spcBef>
            </a:pPr>
            <a:r>
              <a:rPr sz="800" dirty="0"/>
              <a:t>HEALTH CLINC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3071704" y="7010612"/>
            <a:ext cx="1411605" cy="4835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950"/>
              </a:lnSpc>
            </a:pPr>
            <a:r>
              <a:rPr sz="700" b="1" dirty="0">
                <a:solidFill>
                  <a:srgbClr val="585858"/>
                </a:solidFill>
                <a:latin typeface="Trebuchet MS"/>
                <a:cs typeface="Trebuchet MS"/>
              </a:rPr>
              <a:t>GINNEA</a:t>
            </a:r>
            <a:r>
              <a:rPr sz="700" b="1" spc="-20" dirty="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sz="700" b="1" dirty="0">
                <a:solidFill>
                  <a:srgbClr val="585858"/>
                </a:solidFill>
                <a:latin typeface="Trebuchet MS"/>
                <a:cs typeface="Trebuchet MS"/>
              </a:rPr>
              <a:t>SMITH</a:t>
            </a:r>
            <a:endParaRPr sz="700" dirty="0">
              <a:latin typeface="Trebuchet MS"/>
              <a:cs typeface="Trebuchet MS"/>
            </a:endParaRPr>
          </a:p>
          <a:p>
            <a:pPr marL="136525" marR="130810" indent="1270" algn="ctr">
              <a:lnSpc>
                <a:spcPct val="112500"/>
              </a:lnSpc>
            </a:pPr>
            <a:r>
              <a:rPr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PSYCHOEDUCATIONAL  </a:t>
            </a:r>
            <a:r>
              <a:rPr sz="700" b="1" dirty="0">
                <a:solidFill>
                  <a:srgbClr val="585858"/>
                </a:solidFill>
                <a:latin typeface="Trebuchet MS"/>
                <a:cs typeface="Trebuchet MS"/>
              </a:rPr>
              <a:t>MENTAL </a:t>
            </a:r>
            <a:r>
              <a:rPr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HEALTH</a:t>
            </a:r>
            <a:r>
              <a:rPr sz="700" b="1" spc="-70" dirty="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sz="700" b="1" dirty="0">
                <a:solidFill>
                  <a:srgbClr val="585858"/>
                </a:solidFill>
                <a:latin typeface="Trebuchet MS"/>
                <a:cs typeface="Trebuchet MS"/>
              </a:rPr>
              <a:t>CLINIC  </a:t>
            </a:r>
            <a:r>
              <a:rPr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BUSINESS</a:t>
            </a:r>
            <a:r>
              <a:rPr sz="700" b="1" spc="-15" dirty="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MANAGER</a:t>
            </a:r>
            <a:endParaRPr sz="700" dirty="0">
              <a:latin typeface="Trebuchet MS"/>
              <a:cs typeface="Trebuchet M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223377" y="5783029"/>
            <a:ext cx="1325880" cy="2487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950"/>
              </a:lnSpc>
            </a:pPr>
            <a:r>
              <a:rPr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SHERI</a:t>
            </a:r>
            <a:r>
              <a:rPr sz="700" b="1" spc="-10" dirty="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BAYLEY</a:t>
            </a:r>
            <a:endParaRPr sz="700" dirty="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120"/>
              </a:spcBef>
            </a:pPr>
            <a:r>
              <a:rPr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ASS</a:t>
            </a:r>
            <a:r>
              <a:rPr lang="en-US"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OC</a:t>
            </a:r>
            <a:r>
              <a:rPr sz="700" b="1" spc="-15" dirty="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PROFESSOR</a:t>
            </a:r>
            <a:endParaRPr sz="700" dirty="0">
              <a:latin typeface="Trebuchet MS"/>
              <a:cs typeface="Trebuchet MS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628578" y="5782196"/>
            <a:ext cx="1038225" cy="2487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950"/>
              </a:lnSpc>
            </a:pPr>
            <a:r>
              <a:rPr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KATHERINE</a:t>
            </a:r>
            <a:r>
              <a:rPr sz="700" b="1" spc="-15" dirty="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KIRK</a:t>
            </a:r>
            <a:endParaRPr sz="700" dirty="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120"/>
              </a:spcBef>
            </a:pPr>
            <a:r>
              <a:rPr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LEAD</a:t>
            </a:r>
            <a:r>
              <a:rPr sz="700" b="1" spc="-15" dirty="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TEACHER</a:t>
            </a:r>
            <a:endParaRPr sz="700" dirty="0">
              <a:latin typeface="Trebuchet MS"/>
              <a:cs typeface="Trebuchet MS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636431" y="6845652"/>
            <a:ext cx="1045844" cy="2479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950"/>
              </a:lnSpc>
            </a:pPr>
            <a:r>
              <a:rPr lang="en-US" sz="700" b="1" dirty="0">
                <a:solidFill>
                  <a:srgbClr val="585858"/>
                </a:solidFill>
                <a:latin typeface="Trebuchet MS"/>
                <a:cs typeface="Trebuchet MS"/>
              </a:rPr>
              <a:t>AMAYA DAVIS </a:t>
            </a:r>
          </a:p>
          <a:p>
            <a:pPr algn="ctr">
              <a:lnSpc>
                <a:spcPts val="950"/>
              </a:lnSpc>
            </a:pPr>
            <a:r>
              <a:rPr sz="700" b="1" dirty="0">
                <a:solidFill>
                  <a:srgbClr val="585858"/>
                </a:solidFill>
                <a:latin typeface="Trebuchet MS"/>
                <a:cs typeface="Trebuchet MS"/>
              </a:rPr>
              <a:t>CHILD </a:t>
            </a:r>
            <a:r>
              <a:rPr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CARE</a:t>
            </a:r>
            <a:r>
              <a:rPr sz="700" b="1" spc="-35" dirty="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WKR</a:t>
            </a:r>
            <a:endParaRPr sz="700" dirty="0">
              <a:latin typeface="Trebuchet MS"/>
              <a:cs typeface="Trebuchet MS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630484" y="5487733"/>
            <a:ext cx="1045844" cy="2487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950"/>
              </a:lnSpc>
            </a:pPr>
            <a:r>
              <a:rPr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CATHERINE</a:t>
            </a:r>
            <a:r>
              <a:rPr sz="700" b="1" spc="-20" dirty="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NUNEZ</a:t>
            </a:r>
            <a:endParaRPr sz="700" dirty="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120"/>
              </a:spcBef>
            </a:pPr>
            <a:r>
              <a:rPr sz="700" b="1" dirty="0">
                <a:solidFill>
                  <a:srgbClr val="585858"/>
                </a:solidFill>
                <a:latin typeface="Trebuchet MS"/>
                <a:cs typeface="Trebuchet MS"/>
              </a:rPr>
              <a:t>CHILD </a:t>
            </a:r>
            <a:r>
              <a:rPr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CARE</a:t>
            </a:r>
            <a:r>
              <a:rPr sz="700" b="1" spc="-35" dirty="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WKR</a:t>
            </a:r>
            <a:endParaRPr sz="700" dirty="0">
              <a:latin typeface="Trebuchet MS"/>
              <a:cs typeface="Trebuchet MS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628577" y="6072363"/>
            <a:ext cx="1038225" cy="2450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950"/>
              </a:lnSpc>
            </a:pPr>
            <a:r>
              <a:rPr lang="en-US"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ALEXIS KRAUS</a:t>
            </a:r>
          </a:p>
          <a:p>
            <a:pPr algn="ctr">
              <a:lnSpc>
                <a:spcPts val="950"/>
              </a:lnSpc>
            </a:pPr>
            <a:r>
              <a:rPr lang="en-US"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CHILD CARE WKR</a:t>
            </a:r>
            <a:endParaRPr sz="700" dirty="0">
              <a:latin typeface="Trebuchet MS"/>
              <a:cs typeface="Trebuchet MS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641721" y="4523695"/>
            <a:ext cx="2139696" cy="310896"/>
          </a:xfrm>
          <a:prstGeom prst="rect">
            <a:avLst/>
          </a:prstGeom>
          <a:solidFill>
            <a:srgbClr val="67735E"/>
          </a:solidFill>
          <a:ln>
            <a:noFill/>
          </a:ln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lnSpc>
                <a:spcPts val="950"/>
              </a:lnSpc>
            </a:pPr>
            <a:r>
              <a:rPr lang="en-US" sz="700" b="1" spc="-5" dirty="0">
                <a:solidFill>
                  <a:srgbClr val="FFFFFF"/>
                </a:solidFill>
                <a:latin typeface="Trebuchet MS"/>
                <a:cs typeface="Trebuchet MS"/>
              </a:rPr>
              <a:t>SOPHIA KRAUS </a:t>
            </a:r>
          </a:p>
          <a:p>
            <a:pPr algn="ctr">
              <a:lnSpc>
                <a:spcPts val="950"/>
              </a:lnSpc>
            </a:pPr>
            <a:r>
              <a:rPr lang="en-US" sz="700" b="1" spc="-5" dirty="0">
                <a:solidFill>
                  <a:srgbClr val="FFFFFF"/>
                </a:solidFill>
                <a:latin typeface="Trebuchet MS"/>
                <a:cs typeface="Trebuchet MS"/>
              </a:rPr>
              <a:t>INTERIM </a:t>
            </a:r>
            <a:r>
              <a:rPr sz="700" b="1" spc="-5" dirty="0">
                <a:solidFill>
                  <a:srgbClr val="FFFFFF"/>
                </a:solidFill>
                <a:latin typeface="Trebuchet MS"/>
                <a:cs typeface="Trebuchet MS"/>
              </a:rPr>
              <a:t>CENTER</a:t>
            </a:r>
            <a:r>
              <a:rPr sz="700" b="1" spc="-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700" b="1" spc="-5" dirty="0">
                <a:solidFill>
                  <a:srgbClr val="FFFFFF"/>
                </a:solidFill>
                <a:latin typeface="Trebuchet MS"/>
                <a:cs typeface="Trebuchet MS"/>
              </a:rPr>
              <a:t>DIRECTOR</a:t>
            </a:r>
            <a:endParaRPr sz="700" dirty="0">
              <a:latin typeface="Trebuchet MS"/>
              <a:cs typeface="Trebuchet MS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641722" y="4887698"/>
            <a:ext cx="1038225" cy="2479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950"/>
              </a:lnSpc>
            </a:pPr>
            <a:r>
              <a:rPr sz="700" b="1" dirty="0">
                <a:solidFill>
                  <a:srgbClr val="585858"/>
                </a:solidFill>
                <a:latin typeface="Trebuchet MS"/>
                <a:cs typeface="Trebuchet MS"/>
              </a:rPr>
              <a:t>SOPHIA</a:t>
            </a:r>
            <a:r>
              <a:rPr sz="700" b="1" spc="-95" dirty="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KRAUS</a:t>
            </a:r>
            <a:r>
              <a:rPr lang="en-US"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  </a:t>
            </a:r>
            <a:r>
              <a:rPr lang="en-US" sz="700" dirty="0">
                <a:latin typeface="Trebuchet MS"/>
                <a:cs typeface="Trebuchet MS"/>
              </a:rPr>
              <a:t> </a:t>
            </a:r>
          </a:p>
          <a:p>
            <a:pPr algn="ctr">
              <a:lnSpc>
                <a:spcPts val="950"/>
              </a:lnSpc>
            </a:pPr>
            <a:r>
              <a:rPr lang="en-US"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ED </a:t>
            </a:r>
            <a:r>
              <a:rPr sz="700" b="1" dirty="0">
                <a:solidFill>
                  <a:srgbClr val="585858"/>
                </a:solidFill>
                <a:latin typeface="Trebuchet MS"/>
                <a:cs typeface="Trebuchet MS"/>
              </a:rPr>
              <a:t>COORD</a:t>
            </a:r>
            <a:r>
              <a:rPr lang="en-US" sz="700" b="1" dirty="0">
                <a:solidFill>
                  <a:srgbClr val="585858"/>
                </a:solidFill>
                <a:latin typeface="Trebuchet MS"/>
                <a:cs typeface="Trebuchet MS"/>
              </a:rPr>
              <a:t>INATOR</a:t>
            </a:r>
            <a:endParaRPr sz="700" dirty="0">
              <a:latin typeface="Trebuchet MS"/>
              <a:cs typeface="Trebuchet MS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730877" y="4887698"/>
            <a:ext cx="1045844" cy="2479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950"/>
              </a:lnSpc>
            </a:pPr>
            <a:r>
              <a:rPr lang="en-US" sz="700" b="1" dirty="0">
                <a:solidFill>
                  <a:srgbClr val="585858"/>
                </a:solidFill>
                <a:latin typeface="Trebuchet MS"/>
                <a:cs typeface="Trebuchet MS"/>
              </a:rPr>
              <a:t>REBEKAH STOCKTON</a:t>
            </a:r>
          </a:p>
          <a:p>
            <a:pPr algn="ctr">
              <a:lnSpc>
                <a:spcPts val="950"/>
              </a:lnSpc>
            </a:pPr>
            <a:r>
              <a:rPr sz="700" b="1" dirty="0">
                <a:solidFill>
                  <a:srgbClr val="585858"/>
                </a:solidFill>
                <a:latin typeface="Trebuchet MS"/>
                <a:cs typeface="Trebuchet MS"/>
              </a:rPr>
              <a:t>ADMIN ASST</a:t>
            </a:r>
            <a:r>
              <a:rPr sz="700" b="1" spc="-25" dirty="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sz="700" b="1" dirty="0">
                <a:solidFill>
                  <a:srgbClr val="585858"/>
                </a:solidFill>
                <a:latin typeface="Trebuchet MS"/>
                <a:cs typeface="Trebuchet MS"/>
              </a:rPr>
              <a:t>IV</a:t>
            </a:r>
            <a:endParaRPr sz="700" dirty="0">
              <a:latin typeface="Trebuchet MS"/>
              <a:cs typeface="Trebuchet MS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641722" y="5179525"/>
            <a:ext cx="1038225" cy="2487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15900">
              <a:lnSpc>
                <a:spcPts val="950"/>
              </a:lnSpc>
            </a:pPr>
            <a:r>
              <a:rPr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KATIE</a:t>
            </a:r>
            <a:r>
              <a:rPr sz="700" b="1" spc="-15" dirty="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CAPPS</a:t>
            </a:r>
            <a:endParaRPr sz="700" dirty="0">
              <a:latin typeface="Trebuchet MS"/>
              <a:cs typeface="Trebuchet MS"/>
            </a:endParaRPr>
          </a:p>
          <a:p>
            <a:pPr marL="162560">
              <a:lnSpc>
                <a:spcPct val="100000"/>
              </a:lnSpc>
              <a:spcBef>
                <a:spcPts val="114"/>
              </a:spcBef>
            </a:pPr>
            <a:r>
              <a:rPr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LEAD</a:t>
            </a:r>
            <a:r>
              <a:rPr sz="700" b="1" spc="-15" dirty="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TEACHER</a:t>
            </a:r>
            <a:endParaRPr sz="700" dirty="0">
              <a:latin typeface="Trebuchet MS"/>
              <a:cs typeface="Trebuchet MS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063125" y="5783029"/>
            <a:ext cx="1411605" cy="2487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950"/>
              </a:lnSpc>
            </a:pPr>
            <a:r>
              <a:rPr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VACANT</a:t>
            </a:r>
            <a:endParaRPr sz="700" dirty="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120"/>
              </a:spcBef>
            </a:pPr>
            <a:r>
              <a:rPr lang="en-US"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OPEN RANK</a:t>
            </a:r>
            <a:endParaRPr sz="700" dirty="0">
              <a:latin typeface="Trebuchet MS"/>
              <a:cs typeface="Trebuchet MS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8247308" y="4209237"/>
            <a:ext cx="1310268" cy="246221"/>
          </a:xfrm>
          <a:prstGeom prst="rect">
            <a:avLst/>
          </a:prstGeom>
          <a:solidFill>
            <a:schemeClr val="bg1"/>
          </a:solidFill>
          <a:ln w="15875">
            <a:solidFill>
              <a:srgbClr val="D39F11"/>
            </a:solidFill>
          </a:ln>
        </p:spPr>
        <p:txBody>
          <a:bodyPr vert="horz" wrap="square" lIns="0" tIns="0" rIns="0" bIns="0" rtlCol="0" anchor="ctr" anchorCtr="1">
            <a:spAutoFit/>
          </a:bodyPr>
          <a:lstStyle>
            <a:defPPr>
              <a:defRPr lang="en-US"/>
            </a:defPPr>
            <a:lvl1pPr algn="ctr">
              <a:lnSpc>
                <a:spcPct val="100000"/>
              </a:lnSpc>
              <a:spcBef>
                <a:spcPts val="0"/>
              </a:spcBef>
              <a:defRPr sz="800" b="1" spc="-5">
                <a:solidFill>
                  <a:srgbClr val="585858"/>
                </a:solidFill>
                <a:latin typeface="Trebuchet MS"/>
              </a:defRPr>
            </a:lvl1pPr>
          </a:lstStyle>
          <a:p>
            <a:r>
              <a:rPr dirty="0"/>
              <a:t>SPEECH LANGUAGE</a:t>
            </a:r>
          </a:p>
          <a:p>
            <a:r>
              <a:rPr dirty="0"/>
              <a:t>PATHOLOGY</a:t>
            </a:r>
          </a:p>
        </p:txBody>
      </p:sp>
      <p:sp>
        <p:nvSpPr>
          <p:cNvPr id="35" name="object 35"/>
          <p:cNvSpPr txBox="1"/>
          <p:nvPr/>
        </p:nvSpPr>
        <p:spPr>
          <a:xfrm>
            <a:off x="6924047" y="7391815"/>
            <a:ext cx="2626360" cy="138499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215"/>
              </a:spcBef>
            </a:pPr>
            <a:r>
              <a:rPr sz="600" b="1" spc="15" dirty="0">
                <a:latin typeface="Trebuchet MS"/>
                <a:cs typeface="Trebuchet MS"/>
              </a:rPr>
              <a:t>UPDATED</a:t>
            </a:r>
            <a:r>
              <a:rPr sz="600" b="1" spc="5" dirty="0">
                <a:latin typeface="Trebuchet MS"/>
                <a:cs typeface="Trebuchet MS"/>
              </a:rPr>
              <a:t> </a:t>
            </a:r>
            <a:r>
              <a:rPr sz="600" b="1" spc="15" dirty="0">
                <a:latin typeface="Trebuchet MS"/>
                <a:cs typeface="Trebuchet MS"/>
              </a:rPr>
              <a:t>0</a:t>
            </a:r>
            <a:r>
              <a:rPr lang="en-US" sz="600" b="1" spc="15" dirty="0">
                <a:latin typeface="Trebuchet MS"/>
                <a:cs typeface="Trebuchet MS"/>
              </a:rPr>
              <a:t>6</a:t>
            </a:r>
            <a:r>
              <a:rPr sz="600" b="1" spc="15" dirty="0">
                <a:latin typeface="Trebuchet MS"/>
                <a:cs typeface="Trebuchet MS"/>
              </a:rPr>
              <a:t>/</a:t>
            </a:r>
            <a:r>
              <a:rPr lang="en-US" sz="600" b="1" spc="15" dirty="0">
                <a:latin typeface="Trebuchet MS"/>
                <a:cs typeface="Trebuchet MS"/>
              </a:rPr>
              <a:t>29</a:t>
            </a:r>
            <a:r>
              <a:rPr sz="600" b="1" spc="15" dirty="0">
                <a:latin typeface="Trebuchet MS"/>
                <a:cs typeface="Trebuchet MS"/>
              </a:rPr>
              <a:t>/2025</a:t>
            </a:r>
            <a:endParaRPr sz="600" dirty="0">
              <a:latin typeface="Trebuchet MS"/>
              <a:cs typeface="Trebuchet MS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810759" y="1119691"/>
            <a:ext cx="1510665" cy="373244"/>
          </a:xfrm>
          <a:prstGeom prst="rect">
            <a:avLst/>
          </a:prstGeom>
          <a:solidFill>
            <a:srgbClr val="D39F11"/>
          </a:solidFill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950"/>
              </a:lnSpc>
            </a:pPr>
            <a:r>
              <a:rPr sz="800" b="1" spc="-5" dirty="0">
                <a:solidFill>
                  <a:schemeClr val="tx1">
                    <a:lumMod val="75000"/>
                    <a:lumOff val="25000"/>
                  </a:schemeClr>
                </a:solidFill>
                <a:latin typeface="Trebuchet MS"/>
              </a:rPr>
              <a:t>FELIX SIMIEOU</a:t>
            </a:r>
            <a:endParaRPr lang="en-US" sz="800" b="1" spc="-5" dirty="0">
              <a:solidFill>
                <a:schemeClr val="tx1">
                  <a:lumMod val="75000"/>
                  <a:lumOff val="25000"/>
                </a:schemeClr>
              </a:solidFill>
              <a:latin typeface="Trebuchet MS"/>
            </a:endParaRPr>
          </a:p>
          <a:p>
            <a:pPr algn="ctr">
              <a:lnSpc>
                <a:spcPts val="950"/>
              </a:lnSpc>
            </a:pPr>
            <a:r>
              <a:rPr sz="800" b="1" spc="-5" dirty="0">
                <a:solidFill>
                  <a:schemeClr val="tx1">
                    <a:lumMod val="75000"/>
                    <a:lumOff val="25000"/>
                  </a:schemeClr>
                </a:solidFill>
                <a:latin typeface="Trebuchet MS"/>
              </a:rPr>
              <a:t>ASSOCIATE DEAN/  </a:t>
            </a:r>
            <a:endParaRPr lang="en-US" sz="800" b="1" spc="-5" dirty="0">
              <a:solidFill>
                <a:schemeClr val="tx1">
                  <a:lumMod val="75000"/>
                  <a:lumOff val="25000"/>
                </a:schemeClr>
              </a:solidFill>
              <a:latin typeface="Trebuchet MS"/>
            </a:endParaRPr>
          </a:p>
          <a:p>
            <a:pPr algn="ctr">
              <a:lnSpc>
                <a:spcPts val="950"/>
              </a:lnSpc>
            </a:pPr>
            <a:r>
              <a:rPr sz="800" b="1" spc="-5" dirty="0">
                <a:solidFill>
                  <a:schemeClr val="tx1">
                    <a:lumMod val="75000"/>
                    <a:lumOff val="25000"/>
                  </a:schemeClr>
                </a:solidFill>
                <a:latin typeface="Trebuchet MS"/>
              </a:rPr>
              <a:t>PROFESSOR</a:t>
            </a:r>
          </a:p>
        </p:txBody>
      </p:sp>
      <p:sp>
        <p:nvSpPr>
          <p:cNvPr id="49" name="object 49"/>
          <p:cNvSpPr txBox="1"/>
          <p:nvPr/>
        </p:nvSpPr>
        <p:spPr>
          <a:xfrm>
            <a:off x="3071704" y="5179525"/>
            <a:ext cx="1411605" cy="2479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950"/>
              </a:lnSpc>
            </a:pPr>
            <a:r>
              <a:rPr lang="en-US" sz="700" b="1" spc="-5" dirty="0">
                <a:solidFill>
                  <a:srgbClr val="585858"/>
                </a:solidFill>
                <a:latin typeface="Trebuchet MS"/>
              </a:rPr>
              <a:t>STEPHANIE LACHMAN </a:t>
            </a:r>
          </a:p>
          <a:p>
            <a:pPr algn="ctr">
              <a:lnSpc>
                <a:spcPts val="950"/>
              </a:lnSpc>
            </a:pPr>
            <a:r>
              <a:rPr lang="en-US" sz="700" b="1" spc="-5" dirty="0">
                <a:solidFill>
                  <a:srgbClr val="585858"/>
                </a:solidFill>
                <a:latin typeface="Trebuchet MS"/>
              </a:rPr>
              <a:t>ASST PROFESSOR/GRAD COORD</a:t>
            </a:r>
          </a:p>
        </p:txBody>
      </p:sp>
      <p:sp>
        <p:nvSpPr>
          <p:cNvPr id="51" name="object 51"/>
          <p:cNvSpPr/>
          <p:nvPr/>
        </p:nvSpPr>
        <p:spPr>
          <a:xfrm>
            <a:off x="2514599" y="4042638"/>
            <a:ext cx="6386371" cy="99497"/>
          </a:xfrm>
          <a:custGeom>
            <a:avLst/>
            <a:gdLst/>
            <a:ahLst/>
            <a:cxnLst/>
            <a:rect l="l" t="t" r="r" b="b"/>
            <a:pathLst>
              <a:path w="3528060">
                <a:moveTo>
                  <a:pt x="0" y="0"/>
                </a:moveTo>
                <a:lnTo>
                  <a:pt x="3528059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700"/>
          </a:p>
        </p:txBody>
      </p:sp>
      <p:sp>
        <p:nvSpPr>
          <p:cNvPr id="53" name="object 53"/>
          <p:cNvSpPr/>
          <p:nvPr/>
        </p:nvSpPr>
        <p:spPr>
          <a:xfrm>
            <a:off x="3247985" y="1114823"/>
            <a:ext cx="96493" cy="2932387"/>
          </a:xfrm>
          <a:custGeom>
            <a:avLst/>
            <a:gdLst/>
            <a:ahLst/>
            <a:cxnLst/>
            <a:rect l="l" t="t" r="r" b="b"/>
            <a:pathLst>
              <a:path h="2357754">
                <a:moveTo>
                  <a:pt x="0" y="0"/>
                </a:moveTo>
                <a:lnTo>
                  <a:pt x="0" y="2357628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700"/>
          </a:p>
        </p:txBody>
      </p:sp>
      <p:sp>
        <p:nvSpPr>
          <p:cNvPr id="54" name="object 54"/>
          <p:cNvSpPr/>
          <p:nvPr/>
        </p:nvSpPr>
        <p:spPr>
          <a:xfrm>
            <a:off x="2514600" y="4042024"/>
            <a:ext cx="0" cy="143510"/>
          </a:xfrm>
          <a:custGeom>
            <a:avLst/>
            <a:gdLst/>
            <a:ahLst/>
            <a:cxnLst/>
            <a:rect l="l" t="t" r="r" b="b"/>
            <a:pathLst>
              <a:path h="143510">
                <a:moveTo>
                  <a:pt x="0" y="0"/>
                </a:moveTo>
                <a:lnTo>
                  <a:pt x="0" y="143255"/>
                </a:lnTo>
              </a:path>
            </a:pathLst>
          </a:custGeom>
          <a:ln w="91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700"/>
          </a:p>
        </p:txBody>
      </p:sp>
      <p:sp>
        <p:nvSpPr>
          <p:cNvPr id="56" name="object 56"/>
          <p:cNvSpPr/>
          <p:nvPr/>
        </p:nvSpPr>
        <p:spPr>
          <a:xfrm>
            <a:off x="5679947" y="4047212"/>
            <a:ext cx="0" cy="134620"/>
          </a:xfrm>
          <a:custGeom>
            <a:avLst/>
            <a:gdLst/>
            <a:ahLst/>
            <a:cxnLst/>
            <a:rect l="l" t="t" r="r" b="b"/>
            <a:pathLst>
              <a:path h="134620">
                <a:moveTo>
                  <a:pt x="0" y="0"/>
                </a:moveTo>
                <a:lnTo>
                  <a:pt x="0" y="134112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700"/>
          </a:p>
        </p:txBody>
      </p:sp>
      <p:sp>
        <p:nvSpPr>
          <p:cNvPr id="60" name="object 60"/>
          <p:cNvSpPr/>
          <p:nvPr/>
        </p:nvSpPr>
        <p:spPr>
          <a:xfrm>
            <a:off x="3261994" y="1319705"/>
            <a:ext cx="1548765" cy="0"/>
          </a:xfrm>
          <a:custGeom>
            <a:avLst/>
            <a:gdLst/>
            <a:ahLst/>
            <a:cxnLst/>
            <a:rect l="l" t="t" r="r" b="b"/>
            <a:pathLst>
              <a:path w="1548764">
                <a:moveTo>
                  <a:pt x="0" y="0"/>
                </a:moveTo>
                <a:lnTo>
                  <a:pt x="1548384" y="0"/>
                </a:lnTo>
              </a:path>
            </a:pathLst>
          </a:custGeom>
          <a:ln w="91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700"/>
          </a:p>
        </p:txBody>
      </p:sp>
      <p:sp>
        <p:nvSpPr>
          <p:cNvPr id="61" name="object 61"/>
          <p:cNvSpPr/>
          <p:nvPr/>
        </p:nvSpPr>
        <p:spPr>
          <a:xfrm>
            <a:off x="2000845" y="1491663"/>
            <a:ext cx="1247140" cy="0"/>
          </a:xfrm>
          <a:custGeom>
            <a:avLst/>
            <a:gdLst/>
            <a:ahLst/>
            <a:cxnLst/>
            <a:rect l="l" t="t" r="r" b="b"/>
            <a:pathLst>
              <a:path w="1247139">
                <a:moveTo>
                  <a:pt x="0" y="0"/>
                </a:moveTo>
                <a:lnTo>
                  <a:pt x="1246632" y="0"/>
                </a:lnTo>
              </a:path>
            </a:pathLst>
          </a:custGeom>
          <a:ln w="91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700"/>
          </a:p>
        </p:txBody>
      </p:sp>
      <p:sp>
        <p:nvSpPr>
          <p:cNvPr id="62" name="object 62"/>
          <p:cNvSpPr/>
          <p:nvPr/>
        </p:nvSpPr>
        <p:spPr>
          <a:xfrm>
            <a:off x="2007312" y="1779466"/>
            <a:ext cx="1247140" cy="0"/>
          </a:xfrm>
          <a:custGeom>
            <a:avLst/>
            <a:gdLst/>
            <a:ahLst/>
            <a:cxnLst/>
            <a:rect l="l" t="t" r="r" b="b"/>
            <a:pathLst>
              <a:path w="1247139">
                <a:moveTo>
                  <a:pt x="0" y="0"/>
                </a:moveTo>
                <a:lnTo>
                  <a:pt x="1246632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700"/>
          </a:p>
        </p:txBody>
      </p:sp>
      <p:sp>
        <p:nvSpPr>
          <p:cNvPr id="63" name="object 63"/>
          <p:cNvSpPr/>
          <p:nvPr/>
        </p:nvSpPr>
        <p:spPr>
          <a:xfrm>
            <a:off x="2009238" y="2150536"/>
            <a:ext cx="1247140" cy="0"/>
          </a:xfrm>
          <a:custGeom>
            <a:avLst/>
            <a:gdLst/>
            <a:ahLst/>
            <a:cxnLst/>
            <a:rect l="l" t="t" r="r" b="b"/>
            <a:pathLst>
              <a:path w="1247139">
                <a:moveTo>
                  <a:pt x="0" y="0"/>
                </a:moveTo>
                <a:lnTo>
                  <a:pt x="1246632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700"/>
          </a:p>
        </p:txBody>
      </p:sp>
      <p:sp>
        <p:nvSpPr>
          <p:cNvPr id="64" name="object 64"/>
          <p:cNvSpPr/>
          <p:nvPr/>
        </p:nvSpPr>
        <p:spPr>
          <a:xfrm>
            <a:off x="2000845" y="2582161"/>
            <a:ext cx="1247140" cy="0"/>
          </a:xfrm>
          <a:custGeom>
            <a:avLst/>
            <a:gdLst/>
            <a:ahLst/>
            <a:cxnLst/>
            <a:rect l="l" t="t" r="r" b="b"/>
            <a:pathLst>
              <a:path w="1247139">
                <a:moveTo>
                  <a:pt x="0" y="0"/>
                </a:moveTo>
                <a:lnTo>
                  <a:pt x="1246632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700"/>
          </a:p>
        </p:txBody>
      </p:sp>
      <p:sp>
        <p:nvSpPr>
          <p:cNvPr id="65" name="object 65"/>
          <p:cNvSpPr/>
          <p:nvPr/>
        </p:nvSpPr>
        <p:spPr>
          <a:xfrm>
            <a:off x="2000845" y="3259566"/>
            <a:ext cx="1247140" cy="0"/>
          </a:xfrm>
          <a:custGeom>
            <a:avLst/>
            <a:gdLst/>
            <a:ahLst/>
            <a:cxnLst/>
            <a:rect l="l" t="t" r="r" b="b"/>
            <a:pathLst>
              <a:path w="1247139">
                <a:moveTo>
                  <a:pt x="0" y="0"/>
                </a:moveTo>
                <a:lnTo>
                  <a:pt x="1246632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700"/>
          </a:p>
        </p:txBody>
      </p:sp>
      <p:sp>
        <p:nvSpPr>
          <p:cNvPr id="82" name="object 31">
            <a:extLst>
              <a:ext uri="{FF2B5EF4-FFF2-40B4-BE49-F238E27FC236}">
                <a16:creationId xmlns:a16="http://schemas.microsoft.com/office/drawing/2014/main" id="{C166600C-9E64-58F6-5049-44DD6E39386D}"/>
              </a:ext>
            </a:extLst>
          </p:cNvPr>
          <p:cNvSpPr txBox="1"/>
          <p:nvPr/>
        </p:nvSpPr>
        <p:spPr>
          <a:xfrm>
            <a:off x="3057353" y="6096428"/>
            <a:ext cx="1411605" cy="2487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950"/>
              </a:lnSpc>
            </a:pPr>
            <a:r>
              <a:rPr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VACANT</a:t>
            </a:r>
            <a:endParaRPr sz="700" dirty="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120"/>
              </a:spcBef>
            </a:pPr>
            <a:r>
              <a:rPr lang="en-US"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OPEN RANK</a:t>
            </a:r>
            <a:endParaRPr sz="700" dirty="0">
              <a:latin typeface="Trebuchet MS"/>
              <a:cs typeface="Trebuchet MS"/>
            </a:endParaRPr>
          </a:p>
        </p:txBody>
      </p:sp>
      <p:sp>
        <p:nvSpPr>
          <p:cNvPr id="91" name="object 49">
            <a:extLst>
              <a:ext uri="{FF2B5EF4-FFF2-40B4-BE49-F238E27FC236}">
                <a16:creationId xmlns:a16="http://schemas.microsoft.com/office/drawing/2014/main" id="{0E7E21CE-E1D9-3562-EBB0-F46AB80D02A5}"/>
              </a:ext>
            </a:extLst>
          </p:cNvPr>
          <p:cNvSpPr txBox="1"/>
          <p:nvPr/>
        </p:nvSpPr>
        <p:spPr>
          <a:xfrm>
            <a:off x="1744451" y="5783029"/>
            <a:ext cx="1195388" cy="2479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950"/>
              </a:lnSpc>
            </a:pPr>
            <a:r>
              <a:rPr lang="en-US"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STEVE HAYDEN ASSOC PROFESSOR</a:t>
            </a:r>
          </a:p>
        </p:txBody>
      </p:sp>
      <p:sp>
        <p:nvSpPr>
          <p:cNvPr id="92" name="object 49">
            <a:extLst>
              <a:ext uri="{FF2B5EF4-FFF2-40B4-BE49-F238E27FC236}">
                <a16:creationId xmlns:a16="http://schemas.microsoft.com/office/drawing/2014/main" id="{0A076D88-958B-C7C9-6F65-CBF4B3B5562D}"/>
              </a:ext>
            </a:extLst>
          </p:cNvPr>
          <p:cNvSpPr txBox="1"/>
          <p:nvPr/>
        </p:nvSpPr>
        <p:spPr>
          <a:xfrm>
            <a:off x="470344" y="5181895"/>
            <a:ext cx="1195388" cy="2479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950"/>
              </a:lnSpc>
            </a:pPr>
            <a:r>
              <a:rPr lang="en-US"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CYNDY ANANG  </a:t>
            </a:r>
          </a:p>
          <a:p>
            <a:pPr algn="ctr">
              <a:lnSpc>
                <a:spcPts val="950"/>
              </a:lnSpc>
            </a:pPr>
            <a:r>
              <a:rPr lang="en-US"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ASST PROFESSOR</a:t>
            </a:r>
          </a:p>
        </p:txBody>
      </p:sp>
      <p:sp>
        <p:nvSpPr>
          <p:cNvPr id="93" name="object 49">
            <a:extLst>
              <a:ext uri="{FF2B5EF4-FFF2-40B4-BE49-F238E27FC236}">
                <a16:creationId xmlns:a16="http://schemas.microsoft.com/office/drawing/2014/main" id="{CEFAF088-F2BB-019E-D885-9C4CF9DFD877}"/>
              </a:ext>
            </a:extLst>
          </p:cNvPr>
          <p:cNvSpPr txBox="1"/>
          <p:nvPr/>
        </p:nvSpPr>
        <p:spPr>
          <a:xfrm>
            <a:off x="470344" y="4887698"/>
            <a:ext cx="1195388" cy="2479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950"/>
              </a:lnSpc>
            </a:pPr>
            <a:r>
              <a:rPr lang="en-US"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WALTER AMINGER  </a:t>
            </a:r>
          </a:p>
          <a:p>
            <a:pPr algn="ctr">
              <a:lnSpc>
                <a:spcPts val="950"/>
              </a:lnSpc>
            </a:pPr>
            <a:r>
              <a:rPr lang="en-US"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ASST PROFESSOR</a:t>
            </a:r>
          </a:p>
        </p:txBody>
      </p:sp>
      <p:sp>
        <p:nvSpPr>
          <p:cNvPr id="94" name="object 49">
            <a:extLst>
              <a:ext uri="{FF2B5EF4-FFF2-40B4-BE49-F238E27FC236}">
                <a16:creationId xmlns:a16="http://schemas.microsoft.com/office/drawing/2014/main" id="{95FB8E87-59B0-93A8-247F-A8409E724290}"/>
              </a:ext>
            </a:extLst>
          </p:cNvPr>
          <p:cNvSpPr txBox="1"/>
          <p:nvPr/>
        </p:nvSpPr>
        <p:spPr>
          <a:xfrm>
            <a:off x="1744451" y="4887698"/>
            <a:ext cx="1195388" cy="2479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950"/>
              </a:lnSpc>
            </a:pPr>
            <a:r>
              <a:rPr lang="en-US"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CHRISTINE BEAUDRY PROFESSOR</a:t>
            </a:r>
          </a:p>
        </p:txBody>
      </p:sp>
      <p:sp>
        <p:nvSpPr>
          <p:cNvPr id="95" name="object 49">
            <a:extLst>
              <a:ext uri="{FF2B5EF4-FFF2-40B4-BE49-F238E27FC236}">
                <a16:creationId xmlns:a16="http://schemas.microsoft.com/office/drawing/2014/main" id="{F6DC06A8-2C61-A88D-CB84-48D2EE145290}"/>
              </a:ext>
            </a:extLst>
          </p:cNvPr>
          <p:cNvSpPr txBox="1"/>
          <p:nvPr/>
        </p:nvSpPr>
        <p:spPr>
          <a:xfrm>
            <a:off x="1744451" y="5182633"/>
            <a:ext cx="1195388" cy="2479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950"/>
              </a:lnSpc>
            </a:pPr>
            <a:r>
              <a:rPr lang="en-US"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YOUNG CHOI </a:t>
            </a:r>
          </a:p>
          <a:p>
            <a:pPr algn="ctr">
              <a:lnSpc>
                <a:spcPts val="950"/>
              </a:lnSpc>
            </a:pPr>
            <a:r>
              <a:rPr lang="en-US"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PROFESSOR</a:t>
            </a:r>
          </a:p>
        </p:txBody>
      </p:sp>
      <p:sp>
        <p:nvSpPr>
          <p:cNvPr id="96" name="object 49">
            <a:extLst>
              <a:ext uri="{FF2B5EF4-FFF2-40B4-BE49-F238E27FC236}">
                <a16:creationId xmlns:a16="http://schemas.microsoft.com/office/drawing/2014/main" id="{8380F6AD-F573-2766-7B31-DD19864B54DA}"/>
              </a:ext>
            </a:extLst>
          </p:cNvPr>
          <p:cNvSpPr txBox="1"/>
          <p:nvPr/>
        </p:nvSpPr>
        <p:spPr>
          <a:xfrm>
            <a:off x="1744451" y="6395677"/>
            <a:ext cx="1195388" cy="2479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950"/>
              </a:lnSpc>
            </a:pPr>
            <a:r>
              <a:rPr lang="en-US"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VACANT</a:t>
            </a:r>
          </a:p>
          <a:p>
            <a:pPr algn="ctr">
              <a:lnSpc>
                <a:spcPts val="950"/>
              </a:lnSpc>
            </a:pPr>
            <a:r>
              <a:rPr lang="en-US"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PROFESSOR</a:t>
            </a:r>
          </a:p>
        </p:txBody>
      </p:sp>
      <p:sp>
        <p:nvSpPr>
          <p:cNvPr id="97" name="object 49">
            <a:extLst>
              <a:ext uri="{FF2B5EF4-FFF2-40B4-BE49-F238E27FC236}">
                <a16:creationId xmlns:a16="http://schemas.microsoft.com/office/drawing/2014/main" id="{F5023EE8-FCEC-9934-64DC-3C3DDFB1793F}"/>
              </a:ext>
            </a:extLst>
          </p:cNvPr>
          <p:cNvSpPr txBox="1"/>
          <p:nvPr/>
        </p:nvSpPr>
        <p:spPr>
          <a:xfrm>
            <a:off x="470344" y="6395677"/>
            <a:ext cx="1195388" cy="2479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950"/>
              </a:lnSpc>
            </a:pPr>
            <a:r>
              <a:rPr lang="en-US"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VACANT </a:t>
            </a:r>
          </a:p>
          <a:p>
            <a:pPr algn="ctr">
              <a:lnSpc>
                <a:spcPts val="950"/>
              </a:lnSpc>
            </a:pPr>
            <a:r>
              <a:rPr lang="en-US"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ASSOC PROFESSOR</a:t>
            </a:r>
          </a:p>
        </p:txBody>
      </p:sp>
      <p:sp>
        <p:nvSpPr>
          <p:cNvPr id="98" name="object 49">
            <a:extLst>
              <a:ext uri="{FF2B5EF4-FFF2-40B4-BE49-F238E27FC236}">
                <a16:creationId xmlns:a16="http://schemas.microsoft.com/office/drawing/2014/main" id="{47E966FA-E68B-6F11-3AA1-F4A585D984F6}"/>
              </a:ext>
            </a:extLst>
          </p:cNvPr>
          <p:cNvSpPr txBox="1"/>
          <p:nvPr/>
        </p:nvSpPr>
        <p:spPr>
          <a:xfrm>
            <a:off x="470344" y="6093925"/>
            <a:ext cx="1195388" cy="2479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950"/>
              </a:lnSpc>
            </a:pPr>
            <a:r>
              <a:rPr lang="en-US"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KINSEY WRIGHT  </a:t>
            </a:r>
          </a:p>
          <a:p>
            <a:pPr algn="ctr">
              <a:lnSpc>
                <a:spcPts val="950"/>
              </a:lnSpc>
            </a:pPr>
            <a:r>
              <a:rPr lang="en-US"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ASST PROFESSOR</a:t>
            </a:r>
          </a:p>
        </p:txBody>
      </p:sp>
      <p:sp>
        <p:nvSpPr>
          <p:cNvPr id="99" name="object 49">
            <a:extLst>
              <a:ext uri="{FF2B5EF4-FFF2-40B4-BE49-F238E27FC236}">
                <a16:creationId xmlns:a16="http://schemas.microsoft.com/office/drawing/2014/main" id="{6F278C00-2AEC-B480-A0CB-53D83FA40233}"/>
              </a:ext>
            </a:extLst>
          </p:cNvPr>
          <p:cNvSpPr txBox="1"/>
          <p:nvPr/>
        </p:nvSpPr>
        <p:spPr>
          <a:xfrm>
            <a:off x="1744451" y="5481277"/>
            <a:ext cx="1195388" cy="2479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950"/>
              </a:lnSpc>
            </a:pPr>
            <a:r>
              <a:rPr lang="en-US"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SHARTRIYA COLLIER</a:t>
            </a:r>
          </a:p>
          <a:p>
            <a:pPr algn="ctr">
              <a:lnSpc>
                <a:spcPts val="950"/>
              </a:lnSpc>
            </a:pPr>
            <a:r>
              <a:rPr lang="en-US"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PROFESSOR</a:t>
            </a:r>
          </a:p>
        </p:txBody>
      </p:sp>
      <p:sp>
        <p:nvSpPr>
          <p:cNvPr id="100" name="object 49">
            <a:extLst>
              <a:ext uri="{FF2B5EF4-FFF2-40B4-BE49-F238E27FC236}">
                <a16:creationId xmlns:a16="http://schemas.microsoft.com/office/drawing/2014/main" id="{490B162A-CD06-FA7B-570E-C9DB9A0D952E}"/>
              </a:ext>
            </a:extLst>
          </p:cNvPr>
          <p:cNvSpPr txBox="1"/>
          <p:nvPr/>
        </p:nvSpPr>
        <p:spPr>
          <a:xfrm>
            <a:off x="470344" y="5783029"/>
            <a:ext cx="1195388" cy="2479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950"/>
              </a:lnSpc>
            </a:pPr>
            <a:r>
              <a:rPr lang="en-US"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ROXANNE LOYLESS </a:t>
            </a:r>
          </a:p>
          <a:p>
            <a:pPr algn="ctr">
              <a:lnSpc>
                <a:spcPts val="950"/>
              </a:lnSpc>
            </a:pPr>
            <a:r>
              <a:rPr lang="en-US"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ASST PROFESSOR</a:t>
            </a:r>
          </a:p>
        </p:txBody>
      </p:sp>
      <p:sp>
        <p:nvSpPr>
          <p:cNvPr id="101" name="object 49">
            <a:extLst>
              <a:ext uri="{FF2B5EF4-FFF2-40B4-BE49-F238E27FC236}">
                <a16:creationId xmlns:a16="http://schemas.microsoft.com/office/drawing/2014/main" id="{8423ECD4-70F3-0A73-6F0E-C9C009F30080}"/>
              </a:ext>
            </a:extLst>
          </p:cNvPr>
          <p:cNvSpPr txBox="1"/>
          <p:nvPr/>
        </p:nvSpPr>
        <p:spPr>
          <a:xfrm>
            <a:off x="470344" y="5490421"/>
            <a:ext cx="1195388" cy="2479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950"/>
              </a:lnSpc>
            </a:pPr>
            <a:r>
              <a:rPr lang="en-US"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ROXANNE LOYLESS </a:t>
            </a:r>
          </a:p>
          <a:p>
            <a:pPr algn="ctr">
              <a:lnSpc>
                <a:spcPts val="950"/>
              </a:lnSpc>
            </a:pPr>
            <a:r>
              <a:rPr lang="en-US"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ASSOC PROFESSOR</a:t>
            </a:r>
          </a:p>
        </p:txBody>
      </p:sp>
      <p:sp>
        <p:nvSpPr>
          <p:cNvPr id="102" name="object 49">
            <a:extLst>
              <a:ext uri="{FF2B5EF4-FFF2-40B4-BE49-F238E27FC236}">
                <a16:creationId xmlns:a16="http://schemas.microsoft.com/office/drawing/2014/main" id="{AC2F6D78-DE41-CDCF-040A-489838B1B4AA}"/>
              </a:ext>
            </a:extLst>
          </p:cNvPr>
          <p:cNvSpPr txBox="1"/>
          <p:nvPr/>
        </p:nvSpPr>
        <p:spPr>
          <a:xfrm>
            <a:off x="1744451" y="6093925"/>
            <a:ext cx="1195388" cy="2479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950"/>
              </a:lnSpc>
            </a:pPr>
            <a:r>
              <a:rPr lang="en-US"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VANESSA MARI  ASSOC PROFESSOR</a:t>
            </a:r>
          </a:p>
        </p:txBody>
      </p:sp>
      <p:sp>
        <p:nvSpPr>
          <p:cNvPr id="104" name="object 24">
            <a:extLst>
              <a:ext uri="{FF2B5EF4-FFF2-40B4-BE49-F238E27FC236}">
                <a16:creationId xmlns:a16="http://schemas.microsoft.com/office/drawing/2014/main" id="{7E162829-325C-F2AC-D027-7DD92F9B9AAA}"/>
              </a:ext>
            </a:extLst>
          </p:cNvPr>
          <p:cNvSpPr txBox="1"/>
          <p:nvPr/>
        </p:nvSpPr>
        <p:spPr>
          <a:xfrm>
            <a:off x="457200" y="4522202"/>
            <a:ext cx="4029836" cy="310896"/>
          </a:xfrm>
          <a:prstGeom prst="rect">
            <a:avLst/>
          </a:prstGeom>
          <a:solidFill>
            <a:srgbClr val="67735E"/>
          </a:solidFill>
          <a:ln>
            <a:noFill/>
          </a:ln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lnSpc>
                <a:spcPts val="950"/>
              </a:lnSpc>
            </a:pPr>
            <a:r>
              <a:rPr lang="en-US" sz="700" b="1" dirty="0">
                <a:solidFill>
                  <a:schemeClr val="bg1"/>
                </a:solidFill>
                <a:latin typeface="Trebuchet MS" panose="020B0603020202020204" pitchFamily="34" charset="0"/>
              </a:rPr>
              <a:t>RACHEL BOWER</a:t>
            </a:r>
          </a:p>
          <a:p>
            <a:pPr algn="ctr">
              <a:lnSpc>
                <a:spcPts val="950"/>
              </a:lnSpc>
            </a:pPr>
            <a:r>
              <a:rPr lang="en-US" sz="700" b="1" spc="-5" dirty="0">
                <a:solidFill>
                  <a:srgbClr val="FFFFFF"/>
                </a:solidFill>
                <a:latin typeface="Trebuchet MS"/>
                <a:cs typeface="Trebuchet MS"/>
              </a:rPr>
              <a:t>INTERIM DEPARTMENT CHAIR OF TEACHER EDUCATION</a:t>
            </a:r>
            <a:endParaRPr lang="en-US" sz="700" dirty="0">
              <a:latin typeface="Trebuchet MS"/>
              <a:cs typeface="Trebuchet MS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338022" y="3110075"/>
            <a:ext cx="1277620" cy="246888"/>
          </a:xfrm>
          <a:prstGeom prst="rect">
            <a:avLst/>
          </a:prstGeom>
          <a:solidFill>
            <a:srgbClr val="67735E"/>
          </a:solidFill>
          <a:ln>
            <a:noFill/>
          </a:ln>
        </p:spPr>
        <p:txBody>
          <a:bodyPr vert="horz" wrap="square" lIns="0" tIns="13335" rIns="0" bIns="0" rtlCol="0">
            <a:spAutoFit/>
          </a:bodyPr>
          <a:lstStyle>
            <a:defPPr>
              <a:defRPr lang="en-US"/>
            </a:defPPr>
            <a:lvl1pPr algn="ctr">
              <a:lnSpc>
                <a:spcPct val="100000"/>
              </a:lnSpc>
              <a:spcBef>
                <a:spcPts val="105"/>
              </a:spcBef>
              <a:defRPr sz="700" b="1" spc="10">
                <a:solidFill>
                  <a:srgbClr val="585858"/>
                </a:solidFill>
                <a:latin typeface="Trebuchet MS"/>
                <a:cs typeface="Trebuchet MS"/>
              </a:defRPr>
            </a:lvl1pPr>
          </a:lstStyle>
          <a:p>
            <a:r>
              <a:rPr dirty="0">
                <a:solidFill>
                  <a:schemeClr val="bg1"/>
                </a:solidFill>
              </a:rPr>
              <a:t>STEPHANIE LACHMAN</a:t>
            </a:r>
          </a:p>
          <a:p>
            <a:r>
              <a:rPr dirty="0">
                <a:solidFill>
                  <a:schemeClr val="bg1"/>
                </a:solidFill>
              </a:rPr>
              <a:t>GRANT DIRECTOR SBMH</a:t>
            </a:r>
          </a:p>
        </p:txBody>
      </p:sp>
      <p:sp>
        <p:nvSpPr>
          <p:cNvPr id="36" name="object 36"/>
          <p:cNvSpPr txBox="1"/>
          <p:nvPr/>
        </p:nvSpPr>
        <p:spPr>
          <a:xfrm>
            <a:off x="1338022" y="1691036"/>
            <a:ext cx="1277620" cy="246888"/>
          </a:xfrm>
          <a:prstGeom prst="rect">
            <a:avLst/>
          </a:prstGeom>
          <a:solidFill>
            <a:srgbClr val="67735E"/>
          </a:solidFill>
          <a:ln>
            <a:noFill/>
          </a:ln>
        </p:spPr>
        <p:txBody>
          <a:bodyPr vert="horz" wrap="square" lIns="0" tIns="13335" rIns="0" bIns="0" rtlCol="0">
            <a:spAutoFit/>
          </a:bodyPr>
          <a:lstStyle>
            <a:defPPr>
              <a:defRPr lang="en-US"/>
            </a:defPPr>
            <a:lvl1pPr algn="ctr">
              <a:lnSpc>
                <a:spcPct val="100000"/>
              </a:lnSpc>
              <a:spcBef>
                <a:spcPts val="105"/>
              </a:spcBef>
              <a:defRPr sz="700" b="1" spc="10">
                <a:solidFill>
                  <a:srgbClr val="585858"/>
                </a:solidFill>
                <a:latin typeface="Trebuchet MS"/>
                <a:cs typeface="Trebuchet MS"/>
              </a:defRPr>
            </a:lvl1pPr>
          </a:lstStyle>
          <a:p>
            <a:r>
              <a:rPr dirty="0">
                <a:solidFill>
                  <a:schemeClr val="bg1"/>
                </a:solidFill>
              </a:rPr>
              <a:t>SALLY STARKWEATHER</a:t>
            </a:r>
          </a:p>
          <a:p>
            <a:r>
              <a:rPr dirty="0">
                <a:solidFill>
                  <a:schemeClr val="bg1"/>
                </a:solidFill>
              </a:rPr>
              <a:t>NSHE SPECIALIST 2</a:t>
            </a:r>
          </a:p>
        </p:txBody>
      </p:sp>
      <p:sp>
        <p:nvSpPr>
          <p:cNvPr id="37" name="object 37"/>
          <p:cNvSpPr txBox="1"/>
          <p:nvPr/>
        </p:nvSpPr>
        <p:spPr>
          <a:xfrm>
            <a:off x="1338022" y="1988858"/>
            <a:ext cx="1277620" cy="362407"/>
          </a:xfrm>
          <a:prstGeom prst="rect">
            <a:avLst/>
          </a:prstGeom>
          <a:solidFill>
            <a:srgbClr val="67735E"/>
          </a:solidFill>
          <a:ln>
            <a:noFill/>
          </a:ln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700" b="1" spc="10" dirty="0">
                <a:solidFill>
                  <a:schemeClr val="bg1"/>
                </a:solidFill>
                <a:latin typeface="Trebuchet MS"/>
                <a:cs typeface="Trebuchet MS"/>
              </a:rPr>
              <a:t>SHABNAM</a:t>
            </a:r>
            <a:r>
              <a:rPr sz="700" b="1" spc="-5" dirty="0">
                <a:solidFill>
                  <a:schemeClr val="bg1"/>
                </a:solidFill>
                <a:latin typeface="Trebuchet MS"/>
                <a:cs typeface="Trebuchet MS"/>
              </a:rPr>
              <a:t> </a:t>
            </a:r>
            <a:r>
              <a:rPr sz="700" b="1" spc="10" dirty="0">
                <a:solidFill>
                  <a:schemeClr val="bg1"/>
                </a:solidFill>
                <a:latin typeface="Trebuchet MS"/>
                <a:cs typeface="Trebuchet MS"/>
              </a:rPr>
              <a:t>SADIQ</a:t>
            </a:r>
            <a:endParaRPr sz="700" dirty="0">
              <a:solidFill>
                <a:schemeClr val="bg1"/>
              </a:solidFill>
              <a:latin typeface="Trebuchet MS"/>
              <a:cs typeface="Trebuchet MS"/>
            </a:endParaRPr>
          </a:p>
          <a:p>
            <a:pPr marL="74295" marR="46355" algn="ctr">
              <a:lnSpc>
                <a:spcPct val="117200"/>
              </a:lnSpc>
              <a:spcBef>
                <a:spcPts val="45"/>
              </a:spcBef>
            </a:pPr>
            <a:r>
              <a:rPr sz="700" b="1" spc="10" dirty="0">
                <a:solidFill>
                  <a:schemeClr val="bg1"/>
                </a:solidFill>
                <a:latin typeface="Trebuchet MS"/>
                <a:cs typeface="Trebuchet MS"/>
              </a:rPr>
              <a:t>DIR OF </a:t>
            </a:r>
            <a:r>
              <a:rPr sz="700" b="1" spc="5" dirty="0">
                <a:solidFill>
                  <a:schemeClr val="bg1"/>
                </a:solidFill>
                <a:latin typeface="Trebuchet MS"/>
                <a:cs typeface="Trebuchet MS"/>
              </a:rPr>
              <a:t>PARTNERSHIPS</a:t>
            </a:r>
            <a:r>
              <a:rPr sz="700" b="1" spc="-55" dirty="0">
                <a:solidFill>
                  <a:schemeClr val="bg1"/>
                </a:solidFill>
                <a:latin typeface="Trebuchet MS"/>
                <a:cs typeface="Trebuchet MS"/>
              </a:rPr>
              <a:t> </a:t>
            </a:r>
            <a:r>
              <a:rPr sz="700" b="1" spc="10" dirty="0">
                <a:solidFill>
                  <a:schemeClr val="bg1"/>
                </a:solidFill>
                <a:latin typeface="Trebuchet MS"/>
                <a:cs typeface="Trebuchet MS"/>
              </a:rPr>
              <a:t>AND  </a:t>
            </a:r>
            <a:r>
              <a:rPr sz="700" b="1" spc="5" dirty="0">
                <a:solidFill>
                  <a:schemeClr val="bg1"/>
                </a:solidFill>
                <a:latin typeface="Trebuchet MS"/>
                <a:cs typeface="Trebuchet MS"/>
              </a:rPr>
              <a:t>FIELD</a:t>
            </a:r>
            <a:r>
              <a:rPr sz="700" b="1" spc="-5" dirty="0">
                <a:solidFill>
                  <a:schemeClr val="bg1"/>
                </a:solidFill>
                <a:latin typeface="Trebuchet MS"/>
                <a:cs typeface="Trebuchet MS"/>
              </a:rPr>
              <a:t> </a:t>
            </a:r>
            <a:r>
              <a:rPr sz="700" b="1" spc="5" dirty="0">
                <a:solidFill>
                  <a:schemeClr val="bg1"/>
                </a:solidFill>
                <a:latin typeface="Trebuchet MS"/>
                <a:cs typeface="Trebuchet MS"/>
              </a:rPr>
              <a:t>EXP</a:t>
            </a:r>
            <a:endParaRPr sz="700" dirty="0">
              <a:solidFill>
                <a:schemeClr val="bg1"/>
              </a:solidFill>
              <a:latin typeface="Trebuchet MS"/>
              <a:cs typeface="Trebuchet MS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338022" y="2407353"/>
            <a:ext cx="1277620" cy="349455"/>
          </a:xfrm>
          <a:prstGeom prst="rect">
            <a:avLst/>
          </a:prstGeom>
          <a:solidFill>
            <a:srgbClr val="67735E"/>
          </a:solidFill>
          <a:ln>
            <a:noFill/>
          </a:ln>
        </p:spPr>
        <p:txBody>
          <a:bodyPr vert="horz" wrap="square" lIns="0" tIns="13335" rIns="0" bIns="0" rtlCol="0">
            <a:spAutoFit/>
          </a:bodyPr>
          <a:lstStyle>
            <a:defPPr>
              <a:defRPr lang="en-US"/>
            </a:defPPr>
            <a:lvl1pPr algn="ctr">
              <a:lnSpc>
                <a:spcPct val="100000"/>
              </a:lnSpc>
              <a:spcBef>
                <a:spcPts val="105"/>
              </a:spcBef>
              <a:defRPr sz="700" b="1" spc="10">
                <a:solidFill>
                  <a:srgbClr val="585858"/>
                </a:solidFill>
                <a:latin typeface="Trebuchet MS"/>
                <a:cs typeface="Trebuchet MS"/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VACANT</a:t>
            </a:r>
            <a:endParaRPr dirty="0">
              <a:solidFill>
                <a:schemeClr val="bg1"/>
              </a:solidFill>
            </a:endParaRPr>
          </a:p>
          <a:p>
            <a:r>
              <a:rPr dirty="0">
                <a:solidFill>
                  <a:schemeClr val="bg1"/>
                </a:solidFill>
              </a:rPr>
              <a:t>COORD OF NO. NV  PROGRAMS</a:t>
            </a:r>
          </a:p>
        </p:txBody>
      </p:sp>
      <p:sp>
        <p:nvSpPr>
          <p:cNvPr id="41" name="object 41"/>
          <p:cNvSpPr txBox="1"/>
          <p:nvPr/>
        </p:nvSpPr>
        <p:spPr>
          <a:xfrm>
            <a:off x="1338022" y="2812896"/>
            <a:ext cx="1277620" cy="246888"/>
          </a:xfrm>
          <a:prstGeom prst="rect">
            <a:avLst/>
          </a:prstGeom>
          <a:solidFill>
            <a:srgbClr val="67735E"/>
          </a:solidFill>
          <a:ln>
            <a:noFill/>
          </a:ln>
        </p:spPr>
        <p:txBody>
          <a:bodyPr vert="horz" wrap="square" lIns="0" tIns="13335" rIns="0" bIns="0" rtlCol="0">
            <a:spAutoFit/>
          </a:bodyPr>
          <a:lstStyle>
            <a:defPPr>
              <a:defRPr lang="en-US"/>
            </a:defPPr>
            <a:lvl1pPr algn="ctr">
              <a:lnSpc>
                <a:spcPct val="100000"/>
              </a:lnSpc>
              <a:spcBef>
                <a:spcPts val="105"/>
              </a:spcBef>
              <a:defRPr sz="700" b="1" spc="10">
                <a:solidFill>
                  <a:srgbClr val="585858"/>
                </a:solidFill>
                <a:latin typeface="Trebuchet MS"/>
                <a:cs typeface="Trebuchet MS"/>
              </a:defRPr>
            </a:lvl1pPr>
          </a:lstStyle>
          <a:p>
            <a:r>
              <a:rPr dirty="0">
                <a:solidFill>
                  <a:schemeClr val="bg1"/>
                </a:solidFill>
              </a:rPr>
              <a:t>ROSEMARY Q. FLORES</a:t>
            </a:r>
          </a:p>
          <a:p>
            <a:r>
              <a:rPr dirty="0">
                <a:solidFill>
                  <a:schemeClr val="bg1"/>
                </a:solidFill>
              </a:rPr>
              <a:t>ASSOC DIRECTOR OF TAPP</a:t>
            </a:r>
          </a:p>
        </p:txBody>
      </p:sp>
      <p:sp>
        <p:nvSpPr>
          <p:cNvPr id="46" name="object 46"/>
          <p:cNvSpPr txBox="1"/>
          <p:nvPr/>
        </p:nvSpPr>
        <p:spPr>
          <a:xfrm>
            <a:off x="1338022" y="1393215"/>
            <a:ext cx="1277620" cy="246888"/>
          </a:xfrm>
          <a:prstGeom prst="rect">
            <a:avLst/>
          </a:prstGeom>
          <a:solidFill>
            <a:srgbClr val="67735E"/>
          </a:solidFill>
          <a:ln>
            <a:noFill/>
          </a:ln>
        </p:spPr>
        <p:txBody>
          <a:bodyPr vert="horz" wrap="square" lIns="0" tIns="13335" rIns="0" bIns="0" rtlCol="0">
            <a:spAutoFit/>
          </a:bodyPr>
          <a:lstStyle>
            <a:defPPr>
              <a:defRPr lang="en-US"/>
            </a:defPPr>
            <a:lvl1pPr algn="ctr">
              <a:lnSpc>
                <a:spcPct val="100000"/>
              </a:lnSpc>
              <a:spcBef>
                <a:spcPts val="105"/>
              </a:spcBef>
              <a:defRPr sz="700" b="1" spc="10">
                <a:solidFill>
                  <a:srgbClr val="585858"/>
                </a:solidFill>
                <a:latin typeface="Trebuchet MS"/>
                <a:cs typeface="Trebuchet MS"/>
              </a:defRPr>
            </a:lvl1pPr>
          </a:lstStyle>
          <a:p>
            <a:r>
              <a:rPr dirty="0">
                <a:solidFill>
                  <a:schemeClr val="bg1"/>
                </a:solidFill>
              </a:rPr>
              <a:t>JAIME CASTLE</a:t>
            </a:r>
          </a:p>
          <a:p>
            <a:r>
              <a:rPr dirty="0">
                <a:solidFill>
                  <a:schemeClr val="bg1"/>
                </a:solidFill>
              </a:rPr>
              <a:t>NSHE SPECIALIST 2</a:t>
            </a:r>
          </a:p>
        </p:txBody>
      </p:sp>
      <p:sp>
        <p:nvSpPr>
          <p:cNvPr id="78" name="object 34">
            <a:extLst>
              <a:ext uri="{FF2B5EF4-FFF2-40B4-BE49-F238E27FC236}">
                <a16:creationId xmlns:a16="http://schemas.microsoft.com/office/drawing/2014/main" id="{A05CE43E-E95A-E7CB-1ED6-5DA3D0CA170F}"/>
              </a:ext>
            </a:extLst>
          </p:cNvPr>
          <p:cNvSpPr txBox="1"/>
          <p:nvPr/>
        </p:nvSpPr>
        <p:spPr>
          <a:xfrm>
            <a:off x="6889437" y="4523695"/>
            <a:ext cx="1248915" cy="310896"/>
          </a:xfrm>
          <a:prstGeom prst="rect">
            <a:avLst/>
          </a:prstGeom>
          <a:solidFill>
            <a:srgbClr val="67735E"/>
          </a:solidFill>
          <a:ln>
            <a:noFill/>
          </a:ln>
        </p:spPr>
        <p:txBody>
          <a:bodyPr vert="horz" wrap="square" lIns="0" tIns="0" rIns="0" bIns="0" rtlCol="0" anchor="ctr" anchorCtr="1">
            <a:spAutoFit/>
          </a:bodyPr>
          <a:lstStyle>
            <a:defPPr>
              <a:defRPr lang="en-US"/>
            </a:defPPr>
            <a:lvl1pPr algn="ctr">
              <a:lnSpc>
                <a:spcPct val="100000"/>
              </a:lnSpc>
              <a:spcBef>
                <a:spcPts val="105"/>
              </a:spcBef>
              <a:defRPr sz="700" b="1" spc="10">
                <a:solidFill>
                  <a:srgbClr val="585858"/>
                </a:solidFill>
                <a:latin typeface="Trebuchet MS"/>
                <a:cs typeface="Trebuchet MS"/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LONI PATTERSON</a:t>
            </a:r>
          </a:p>
          <a:p>
            <a:r>
              <a:rPr lang="en-US" dirty="0">
                <a:solidFill>
                  <a:schemeClr val="bg1"/>
                </a:solidFill>
              </a:rPr>
              <a:t>CLINIC DIRECTOR</a:t>
            </a:r>
          </a:p>
        </p:txBody>
      </p:sp>
      <p:sp>
        <p:nvSpPr>
          <p:cNvPr id="80" name="object 34">
            <a:extLst>
              <a:ext uri="{FF2B5EF4-FFF2-40B4-BE49-F238E27FC236}">
                <a16:creationId xmlns:a16="http://schemas.microsoft.com/office/drawing/2014/main" id="{F7EB193E-B8EB-0BA7-2A3A-BB4CD8C7DB31}"/>
              </a:ext>
            </a:extLst>
          </p:cNvPr>
          <p:cNvSpPr txBox="1"/>
          <p:nvPr/>
        </p:nvSpPr>
        <p:spPr>
          <a:xfrm>
            <a:off x="1321457" y="3407896"/>
            <a:ext cx="1302958" cy="246888"/>
          </a:xfrm>
          <a:prstGeom prst="rect">
            <a:avLst/>
          </a:prstGeom>
          <a:solidFill>
            <a:srgbClr val="67735E"/>
          </a:solidFill>
          <a:ln>
            <a:noFill/>
          </a:ln>
        </p:spPr>
        <p:txBody>
          <a:bodyPr vert="horz" wrap="square" lIns="0" tIns="13335" rIns="0" bIns="0" rtlCol="0">
            <a:spAutoFit/>
          </a:bodyPr>
          <a:lstStyle>
            <a:defPPr>
              <a:defRPr lang="en-US"/>
            </a:defPPr>
            <a:lvl1pPr algn="ctr">
              <a:lnSpc>
                <a:spcPct val="100000"/>
              </a:lnSpc>
              <a:spcBef>
                <a:spcPts val="105"/>
              </a:spcBef>
              <a:defRPr sz="700" b="1" spc="10">
                <a:solidFill>
                  <a:srgbClr val="585858"/>
                </a:solidFill>
                <a:latin typeface="Trebuchet MS"/>
                <a:cs typeface="Trebuchet MS"/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DOROTHY PARRIOTT</a:t>
            </a:r>
          </a:p>
          <a:p>
            <a:r>
              <a:rPr lang="en-US" dirty="0">
                <a:solidFill>
                  <a:schemeClr val="bg1"/>
                </a:solidFill>
              </a:rPr>
              <a:t>SUPERVISING PSYCHOLOGIST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6882706" y="4893438"/>
            <a:ext cx="1248915" cy="2487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950"/>
              </a:lnSpc>
            </a:pPr>
            <a:r>
              <a:rPr lang="en-US"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CHRISTINE ZANNI</a:t>
            </a:r>
          </a:p>
          <a:p>
            <a:pPr algn="ctr">
              <a:lnSpc>
                <a:spcPct val="100000"/>
              </a:lnSpc>
              <a:spcBef>
                <a:spcPts val="120"/>
              </a:spcBef>
            </a:pPr>
            <a:r>
              <a:rPr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CLINICAL</a:t>
            </a:r>
            <a:r>
              <a:rPr sz="700" b="1" spc="-15" dirty="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SUPERVISOR</a:t>
            </a:r>
            <a:endParaRPr sz="700" dirty="0">
              <a:latin typeface="Trebuchet MS"/>
              <a:cs typeface="Trebuchet MS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882706" y="5185265"/>
            <a:ext cx="1248915" cy="2487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950"/>
              </a:lnSpc>
            </a:pPr>
            <a:r>
              <a:rPr lang="en-US" sz="700" b="1" dirty="0">
                <a:solidFill>
                  <a:srgbClr val="585858"/>
                </a:solidFill>
                <a:latin typeface="Trebuchet MS"/>
                <a:cs typeface="Trebuchet MS"/>
              </a:rPr>
              <a:t>CAROLINE TOBIAS</a:t>
            </a:r>
            <a:endParaRPr sz="700" dirty="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120"/>
              </a:spcBef>
            </a:pPr>
            <a:r>
              <a:rPr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CLINICAL</a:t>
            </a:r>
            <a:r>
              <a:rPr sz="700" b="1" spc="-15" dirty="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SUPERVISOR</a:t>
            </a:r>
            <a:endParaRPr sz="700" dirty="0">
              <a:latin typeface="Trebuchet MS"/>
              <a:cs typeface="Trebuchet MS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8240896" y="4523695"/>
            <a:ext cx="1310268" cy="310896"/>
          </a:xfrm>
          <a:prstGeom prst="rect">
            <a:avLst/>
          </a:prstGeom>
          <a:solidFill>
            <a:srgbClr val="67735E"/>
          </a:solidFill>
          <a:ln>
            <a:noFill/>
          </a:ln>
        </p:spPr>
        <p:txBody>
          <a:bodyPr vert="horz" wrap="square" lIns="0" tIns="0" rIns="0" bIns="0" rtlCol="0" anchor="ctr" anchorCtr="1">
            <a:spAutoFit/>
          </a:bodyPr>
          <a:lstStyle/>
          <a:p>
            <a:pPr marR="2540" algn="ctr">
              <a:lnSpc>
                <a:spcPts val="815"/>
              </a:lnSpc>
            </a:pPr>
            <a:r>
              <a:rPr lang="en-US" sz="700" b="1" spc="5" dirty="0">
                <a:solidFill>
                  <a:srgbClr val="FFFFFF"/>
                </a:solidFill>
                <a:latin typeface="Trebuchet MS"/>
                <a:cs typeface="Trebuchet MS"/>
              </a:rPr>
              <a:t>SHERI BAYLEY </a:t>
            </a:r>
          </a:p>
          <a:p>
            <a:pPr marR="2540" algn="ctr">
              <a:lnSpc>
                <a:spcPts val="815"/>
              </a:lnSpc>
            </a:pPr>
            <a:r>
              <a:rPr lang="en-US" sz="700" b="1" spc="10" dirty="0">
                <a:solidFill>
                  <a:srgbClr val="FFFFFF"/>
                </a:solidFill>
                <a:latin typeface="Trebuchet MS"/>
                <a:cs typeface="Trebuchet MS"/>
              </a:rPr>
              <a:t>INTERIM DEPARTMENT CHAIR </a:t>
            </a:r>
            <a:r>
              <a:rPr lang="en-US" sz="700" b="1" spc="5">
                <a:solidFill>
                  <a:srgbClr val="FFFFFF"/>
                </a:solidFill>
                <a:latin typeface="Trebuchet MS"/>
                <a:cs typeface="Trebuchet MS"/>
              </a:rPr>
              <a:t>ASSOC PROFESSOR</a:t>
            </a:r>
            <a:endParaRPr lang="en-US" sz="700" dirty="0">
              <a:latin typeface="Trebuchet MS"/>
              <a:cs typeface="Trebuchet MS"/>
            </a:endParaRPr>
          </a:p>
        </p:txBody>
      </p:sp>
      <p:sp>
        <p:nvSpPr>
          <p:cNvPr id="13" name="object 55">
            <a:extLst>
              <a:ext uri="{FF2B5EF4-FFF2-40B4-BE49-F238E27FC236}">
                <a16:creationId xmlns:a16="http://schemas.microsoft.com/office/drawing/2014/main" id="{65978F6A-A78E-CED8-8985-C347F22144AC}"/>
              </a:ext>
            </a:extLst>
          </p:cNvPr>
          <p:cNvSpPr/>
          <p:nvPr/>
        </p:nvSpPr>
        <p:spPr>
          <a:xfrm flipH="1">
            <a:off x="7467424" y="4039866"/>
            <a:ext cx="45719" cy="134620"/>
          </a:xfrm>
          <a:custGeom>
            <a:avLst/>
            <a:gdLst/>
            <a:ahLst/>
            <a:cxnLst/>
            <a:rect l="l" t="t" r="r" b="b"/>
            <a:pathLst>
              <a:path h="134620">
                <a:moveTo>
                  <a:pt x="0" y="0"/>
                </a:moveTo>
                <a:lnTo>
                  <a:pt x="0" y="134112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7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99F9CD4-5E79-A214-2CF5-4AE95C727F00}"/>
              </a:ext>
            </a:extLst>
          </p:cNvPr>
          <p:cNvSpPr txBox="1"/>
          <p:nvPr/>
        </p:nvSpPr>
        <p:spPr>
          <a:xfrm>
            <a:off x="7165180" y="610036"/>
            <a:ext cx="2400016" cy="2415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950"/>
              </a:lnSpc>
              <a:spcBef>
                <a:spcPts val="105"/>
              </a:spcBef>
            </a:pPr>
            <a:r>
              <a:rPr lang="en-US" b="1" spc="-5" dirty="0">
                <a:solidFill>
                  <a:srgbClr val="585858"/>
                </a:solidFill>
                <a:latin typeface="Trebuchet MS"/>
              </a:rPr>
              <a:t>Organizational Chart</a:t>
            </a:r>
          </a:p>
        </p:txBody>
      </p:sp>
      <p:sp>
        <p:nvSpPr>
          <p:cNvPr id="10" name="object 3">
            <a:extLst>
              <a:ext uri="{FF2B5EF4-FFF2-40B4-BE49-F238E27FC236}">
                <a16:creationId xmlns:a16="http://schemas.microsoft.com/office/drawing/2014/main" id="{6649D88C-59E6-C76D-7E61-83E75CFC4DC6}"/>
              </a:ext>
            </a:extLst>
          </p:cNvPr>
          <p:cNvSpPr txBox="1"/>
          <p:nvPr/>
        </p:nvSpPr>
        <p:spPr>
          <a:xfrm>
            <a:off x="8223376" y="4886680"/>
            <a:ext cx="1321055" cy="2487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950"/>
              </a:lnSpc>
            </a:pPr>
            <a:r>
              <a:rPr lang="en-US"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KAYLA MCDUFFIE</a:t>
            </a:r>
          </a:p>
          <a:p>
            <a:pPr algn="ctr">
              <a:lnSpc>
                <a:spcPct val="100000"/>
              </a:lnSpc>
              <a:spcBef>
                <a:spcPts val="120"/>
              </a:spcBef>
            </a:pPr>
            <a:r>
              <a:rPr lang="en-US"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ADMIN ASST III</a:t>
            </a:r>
          </a:p>
        </p:txBody>
      </p:sp>
      <p:sp>
        <p:nvSpPr>
          <p:cNvPr id="14" name="object 61">
            <a:extLst>
              <a:ext uri="{FF2B5EF4-FFF2-40B4-BE49-F238E27FC236}">
                <a16:creationId xmlns:a16="http://schemas.microsoft.com/office/drawing/2014/main" id="{4BE9DD12-0B40-F3C9-8401-98DB61B1B8A3}"/>
              </a:ext>
            </a:extLst>
          </p:cNvPr>
          <p:cNvSpPr/>
          <p:nvPr/>
        </p:nvSpPr>
        <p:spPr>
          <a:xfrm>
            <a:off x="2007312" y="1114823"/>
            <a:ext cx="1247140" cy="0"/>
          </a:xfrm>
          <a:custGeom>
            <a:avLst/>
            <a:gdLst/>
            <a:ahLst/>
            <a:cxnLst/>
            <a:rect l="l" t="t" r="r" b="b"/>
            <a:pathLst>
              <a:path w="1247139">
                <a:moveTo>
                  <a:pt x="0" y="0"/>
                </a:moveTo>
                <a:lnTo>
                  <a:pt x="1246632" y="0"/>
                </a:lnTo>
              </a:path>
            </a:pathLst>
          </a:custGeom>
          <a:ln w="91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700"/>
          </a:p>
        </p:txBody>
      </p:sp>
      <p:sp>
        <p:nvSpPr>
          <p:cNvPr id="28" name="object 28"/>
          <p:cNvSpPr txBox="1"/>
          <p:nvPr/>
        </p:nvSpPr>
        <p:spPr>
          <a:xfrm>
            <a:off x="1327110" y="937595"/>
            <a:ext cx="1297305" cy="399533"/>
          </a:xfrm>
          <a:prstGeom prst="rect">
            <a:avLst/>
          </a:prstGeom>
          <a:solidFill>
            <a:srgbClr val="D39F11"/>
          </a:solidFill>
          <a:ln>
            <a:noFill/>
          </a:ln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950"/>
              </a:lnSpc>
              <a:spcBef>
                <a:spcPts val="105"/>
              </a:spcBef>
            </a:pPr>
            <a:r>
              <a:rPr sz="800" b="1" spc="-5" dirty="0">
                <a:solidFill>
                  <a:schemeClr val="tx1">
                    <a:lumMod val="75000"/>
                    <a:lumOff val="25000"/>
                  </a:schemeClr>
                </a:solidFill>
                <a:latin typeface="Trebuchet MS"/>
              </a:rPr>
              <a:t>BERNNELL PELTIER-GLAZE</a:t>
            </a:r>
            <a:endParaRPr lang="en-US" sz="800" b="1" spc="-5" dirty="0">
              <a:solidFill>
                <a:schemeClr val="tx1">
                  <a:lumMod val="75000"/>
                  <a:lumOff val="25000"/>
                </a:schemeClr>
              </a:solidFill>
              <a:latin typeface="Trebuchet MS"/>
            </a:endParaRPr>
          </a:p>
          <a:p>
            <a:pPr algn="ctr">
              <a:lnSpc>
                <a:spcPts val="950"/>
              </a:lnSpc>
              <a:spcBef>
                <a:spcPts val="105"/>
              </a:spcBef>
            </a:pPr>
            <a:r>
              <a:rPr sz="800" b="1" spc="-5" dirty="0">
                <a:solidFill>
                  <a:schemeClr val="tx1">
                    <a:lumMod val="75000"/>
                    <a:lumOff val="25000"/>
                  </a:schemeClr>
                </a:solidFill>
                <a:latin typeface="Trebuchet MS"/>
              </a:rPr>
              <a:t>DEAN OF EDUCATION/  PROFESSOR</a:t>
            </a:r>
          </a:p>
        </p:txBody>
      </p:sp>
      <p:sp>
        <p:nvSpPr>
          <p:cNvPr id="21" name="object 48">
            <a:extLst>
              <a:ext uri="{FF2B5EF4-FFF2-40B4-BE49-F238E27FC236}">
                <a16:creationId xmlns:a16="http://schemas.microsoft.com/office/drawing/2014/main" id="{D5B4AD9D-6558-A404-529A-D9BB484B9AC1}"/>
              </a:ext>
            </a:extLst>
          </p:cNvPr>
          <p:cNvSpPr txBox="1"/>
          <p:nvPr/>
        </p:nvSpPr>
        <p:spPr>
          <a:xfrm>
            <a:off x="3071704" y="4892040"/>
            <a:ext cx="1411605" cy="246888"/>
          </a:xfrm>
          <a:prstGeom prst="rect">
            <a:avLst/>
          </a:prstGeom>
          <a:solidFill>
            <a:schemeClr val="bg1"/>
          </a:solidFill>
          <a:ln w="15875">
            <a:solidFill>
              <a:srgbClr val="D39F11"/>
            </a:solidFill>
          </a:ln>
        </p:spPr>
        <p:txBody>
          <a:bodyPr vert="horz" wrap="square" lIns="0" tIns="0" rIns="0" bIns="0" rtlCol="0" anchor="ctr" anchorCtr="1">
            <a:spAutoFit/>
          </a:bodyPr>
          <a:lstStyle>
            <a:defPPr>
              <a:defRPr lang="en-US"/>
            </a:defPPr>
            <a:lvl1pPr algn="ctr">
              <a:lnSpc>
                <a:spcPct val="100000"/>
              </a:lnSpc>
              <a:spcBef>
                <a:spcPts val="0"/>
              </a:spcBef>
              <a:defRPr sz="700" b="1" spc="-5">
                <a:solidFill>
                  <a:srgbClr val="585858"/>
                </a:solidFill>
                <a:latin typeface="Trebuchet MS"/>
              </a:defRPr>
            </a:lvl1pPr>
          </a:lstStyle>
          <a:p>
            <a:r>
              <a:rPr sz="800" dirty="0"/>
              <a:t>SCHOOL PSYCHOLOGY</a:t>
            </a:r>
          </a:p>
        </p:txBody>
      </p:sp>
      <p:sp>
        <p:nvSpPr>
          <p:cNvPr id="29" name="object 55">
            <a:extLst>
              <a:ext uri="{FF2B5EF4-FFF2-40B4-BE49-F238E27FC236}">
                <a16:creationId xmlns:a16="http://schemas.microsoft.com/office/drawing/2014/main" id="{A067063A-41E1-CCFC-D343-D5305708C6DA}"/>
              </a:ext>
            </a:extLst>
          </p:cNvPr>
          <p:cNvSpPr/>
          <p:nvPr/>
        </p:nvSpPr>
        <p:spPr>
          <a:xfrm flipH="1">
            <a:off x="8855253" y="4042024"/>
            <a:ext cx="45719" cy="134620"/>
          </a:xfrm>
          <a:custGeom>
            <a:avLst/>
            <a:gdLst/>
            <a:ahLst/>
            <a:cxnLst/>
            <a:rect l="l" t="t" r="r" b="b"/>
            <a:pathLst>
              <a:path h="134620">
                <a:moveTo>
                  <a:pt x="0" y="0"/>
                </a:moveTo>
                <a:lnTo>
                  <a:pt x="0" y="134112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700"/>
          </a:p>
        </p:txBody>
      </p:sp>
      <p:sp>
        <p:nvSpPr>
          <p:cNvPr id="71" name="object 71"/>
          <p:cNvSpPr txBox="1"/>
          <p:nvPr/>
        </p:nvSpPr>
        <p:spPr>
          <a:xfrm>
            <a:off x="4927281" y="1564133"/>
            <a:ext cx="1277620" cy="24795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187325">
              <a:lnSpc>
                <a:spcPts val="950"/>
              </a:lnSpc>
              <a:defRPr sz="800" b="1" spc="-5">
                <a:solidFill>
                  <a:srgbClr val="585858"/>
                </a:solidFill>
                <a:latin typeface="Trebuchet MS"/>
                <a:cs typeface="Trebuchet MS"/>
              </a:defRPr>
            </a:lvl1pPr>
          </a:lstStyle>
          <a:p>
            <a:pPr marL="0" algn="ctr"/>
            <a:r>
              <a:rPr sz="700" dirty="0"/>
              <a:t>CARMEN ROYCE</a:t>
            </a:r>
          </a:p>
          <a:p>
            <a:pPr marL="0" algn="ctr"/>
            <a:r>
              <a:rPr sz="700" dirty="0"/>
              <a:t>ADMIN ASST IV</a:t>
            </a:r>
          </a:p>
        </p:txBody>
      </p:sp>
      <p:sp>
        <p:nvSpPr>
          <p:cNvPr id="39" name="object 66">
            <a:extLst>
              <a:ext uri="{FF2B5EF4-FFF2-40B4-BE49-F238E27FC236}">
                <a16:creationId xmlns:a16="http://schemas.microsoft.com/office/drawing/2014/main" id="{667A754E-5242-BCC5-6CE7-7B513600C414}"/>
              </a:ext>
            </a:extLst>
          </p:cNvPr>
          <p:cNvSpPr/>
          <p:nvPr/>
        </p:nvSpPr>
        <p:spPr>
          <a:xfrm>
            <a:off x="2419496" y="3806706"/>
            <a:ext cx="828490" cy="45719"/>
          </a:xfrm>
          <a:custGeom>
            <a:avLst/>
            <a:gdLst/>
            <a:ahLst/>
            <a:cxnLst/>
            <a:rect l="l" t="t" r="r" b="b"/>
            <a:pathLst>
              <a:path w="1247139">
                <a:moveTo>
                  <a:pt x="0" y="0"/>
                </a:moveTo>
                <a:lnTo>
                  <a:pt x="1246632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700"/>
          </a:p>
        </p:txBody>
      </p:sp>
      <p:sp>
        <p:nvSpPr>
          <p:cNvPr id="16" name="object 34">
            <a:extLst>
              <a:ext uri="{FF2B5EF4-FFF2-40B4-BE49-F238E27FC236}">
                <a16:creationId xmlns:a16="http://schemas.microsoft.com/office/drawing/2014/main" id="{44BC33E3-835C-E67B-6861-5277C83D492C}"/>
              </a:ext>
            </a:extLst>
          </p:cNvPr>
          <p:cNvSpPr txBox="1"/>
          <p:nvPr/>
        </p:nvSpPr>
        <p:spPr>
          <a:xfrm>
            <a:off x="1321457" y="3705717"/>
            <a:ext cx="1302958" cy="246888"/>
          </a:xfrm>
          <a:prstGeom prst="rect">
            <a:avLst/>
          </a:prstGeom>
          <a:solidFill>
            <a:srgbClr val="67735E"/>
          </a:solidFill>
          <a:ln>
            <a:noFill/>
          </a:ln>
        </p:spPr>
        <p:txBody>
          <a:bodyPr vert="horz" wrap="square" lIns="0" tIns="13335" rIns="0" bIns="0" rtlCol="0">
            <a:spAutoFit/>
          </a:bodyPr>
          <a:lstStyle>
            <a:defPPr>
              <a:defRPr lang="en-US"/>
            </a:defPPr>
            <a:lvl1pPr algn="ctr">
              <a:lnSpc>
                <a:spcPct val="100000"/>
              </a:lnSpc>
              <a:spcBef>
                <a:spcPts val="105"/>
              </a:spcBef>
              <a:defRPr sz="700" b="1" spc="10">
                <a:solidFill>
                  <a:srgbClr val="585858"/>
                </a:solidFill>
                <a:latin typeface="Trebuchet MS"/>
                <a:cs typeface="Trebuchet MS"/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LONI PATTERSON</a:t>
            </a:r>
          </a:p>
          <a:p>
            <a:r>
              <a:rPr lang="en-US" dirty="0">
                <a:solidFill>
                  <a:schemeClr val="bg1"/>
                </a:solidFill>
              </a:rPr>
              <a:t>CLINIC DIRECTOR</a:t>
            </a:r>
          </a:p>
        </p:txBody>
      </p:sp>
      <p:sp>
        <p:nvSpPr>
          <p:cNvPr id="40" name="object 49">
            <a:extLst>
              <a:ext uri="{FF2B5EF4-FFF2-40B4-BE49-F238E27FC236}">
                <a16:creationId xmlns:a16="http://schemas.microsoft.com/office/drawing/2014/main" id="{3EC93318-D5D8-B281-5D5F-030EFAD2F164}"/>
              </a:ext>
            </a:extLst>
          </p:cNvPr>
          <p:cNvSpPr txBox="1"/>
          <p:nvPr/>
        </p:nvSpPr>
        <p:spPr>
          <a:xfrm>
            <a:off x="3071704" y="6721813"/>
            <a:ext cx="1403026" cy="2479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950"/>
              </a:lnSpc>
            </a:pPr>
            <a:r>
              <a:rPr lang="en-US"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DOROTHY PARRIOTT</a:t>
            </a:r>
          </a:p>
          <a:p>
            <a:pPr algn="ctr">
              <a:lnSpc>
                <a:spcPts val="950"/>
              </a:lnSpc>
            </a:pPr>
            <a:r>
              <a:rPr lang="en-US"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SUPERVISING PSYCHOLOGIST</a:t>
            </a:r>
          </a:p>
        </p:txBody>
      </p:sp>
      <p:sp>
        <p:nvSpPr>
          <p:cNvPr id="44" name="object 44"/>
          <p:cNvSpPr txBox="1"/>
          <p:nvPr/>
        </p:nvSpPr>
        <p:spPr>
          <a:xfrm>
            <a:off x="470344" y="4206240"/>
            <a:ext cx="4012965" cy="256032"/>
          </a:xfrm>
          <a:prstGeom prst="rect">
            <a:avLst/>
          </a:prstGeom>
          <a:solidFill>
            <a:schemeClr val="bg1"/>
          </a:solidFill>
          <a:ln w="15875">
            <a:solidFill>
              <a:srgbClr val="D39F11"/>
            </a:solidFill>
          </a:ln>
        </p:spPr>
        <p:txBody>
          <a:bodyPr vert="horz" wrap="square" lIns="0" tIns="0" rIns="0" bIns="0" rtlCol="0" anchor="ctr" anchorCtr="1">
            <a:spAutoFit/>
          </a:bodyPr>
          <a:lstStyle>
            <a:defPPr>
              <a:defRPr lang="en-US"/>
            </a:defPPr>
            <a:lvl1pPr algn="ctr">
              <a:lnSpc>
                <a:spcPct val="100000"/>
              </a:lnSpc>
              <a:spcBef>
                <a:spcPts val="0"/>
              </a:spcBef>
              <a:defRPr sz="700" b="1" spc="-5">
                <a:solidFill>
                  <a:srgbClr val="585858"/>
                </a:solidFill>
                <a:latin typeface="Trebuchet MS"/>
              </a:defRPr>
            </a:lvl1pPr>
          </a:lstStyle>
          <a:p>
            <a:r>
              <a:rPr sz="800" dirty="0"/>
              <a:t>TEACHER </a:t>
            </a:r>
            <a:r>
              <a:rPr lang="en-US" sz="800" dirty="0"/>
              <a:t>EDUCATION </a:t>
            </a:r>
            <a:r>
              <a:rPr sz="800" dirty="0"/>
              <a:t>PREPARATION</a:t>
            </a:r>
            <a:endParaRPr lang="en-US" sz="800" dirty="0"/>
          </a:p>
        </p:txBody>
      </p:sp>
      <p:sp>
        <p:nvSpPr>
          <p:cNvPr id="33" name="object 33"/>
          <p:cNvSpPr txBox="1"/>
          <p:nvPr/>
        </p:nvSpPr>
        <p:spPr>
          <a:xfrm>
            <a:off x="6890010" y="4209237"/>
            <a:ext cx="1248915" cy="246221"/>
          </a:xfrm>
          <a:prstGeom prst="rect">
            <a:avLst/>
          </a:prstGeom>
          <a:solidFill>
            <a:schemeClr val="bg1"/>
          </a:solidFill>
          <a:ln w="15875">
            <a:solidFill>
              <a:srgbClr val="D39F11"/>
            </a:solidFill>
          </a:ln>
        </p:spPr>
        <p:txBody>
          <a:bodyPr vert="horz" wrap="square" lIns="0" tIns="0" rIns="0" bIns="0" rtlCol="0" anchor="ctr" anchorCtr="1">
            <a:spAutoFit/>
          </a:bodyPr>
          <a:lstStyle>
            <a:defPPr>
              <a:defRPr lang="en-US"/>
            </a:defPPr>
            <a:lvl1pPr algn="ctr">
              <a:lnSpc>
                <a:spcPct val="100000"/>
              </a:lnSpc>
              <a:spcBef>
                <a:spcPts val="0"/>
              </a:spcBef>
              <a:defRPr sz="700" b="1" spc="-5">
                <a:solidFill>
                  <a:srgbClr val="585858"/>
                </a:solidFill>
                <a:latin typeface="Trebuchet MS"/>
              </a:defRPr>
            </a:lvl1pPr>
          </a:lstStyle>
          <a:p>
            <a:r>
              <a:rPr sz="800" dirty="0"/>
              <a:t>SPEECH LANGUAGE</a:t>
            </a:r>
          </a:p>
          <a:p>
            <a:r>
              <a:rPr sz="800" dirty="0"/>
              <a:t>PATHOLOGY CLINIC</a:t>
            </a:r>
          </a:p>
        </p:txBody>
      </p:sp>
      <p:sp>
        <p:nvSpPr>
          <p:cNvPr id="47" name="object 47"/>
          <p:cNvSpPr txBox="1"/>
          <p:nvPr/>
        </p:nvSpPr>
        <p:spPr>
          <a:xfrm>
            <a:off x="4643628" y="4206240"/>
            <a:ext cx="2130553" cy="246888"/>
          </a:xfrm>
          <a:prstGeom prst="rect">
            <a:avLst/>
          </a:prstGeom>
          <a:solidFill>
            <a:schemeClr val="bg1"/>
          </a:solidFill>
          <a:ln w="15875">
            <a:solidFill>
              <a:srgbClr val="D39F11"/>
            </a:solidFill>
          </a:ln>
        </p:spPr>
        <p:txBody>
          <a:bodyPr vert="horz" wrap="square" lIns="0" tIns="0" rIns="0" bIns="0" rtlCol="0" anchor="ctr" anchorCtr="1">
            <a:spAutoFit/>
          </a:bodyPr>
          <a:lstStyle>
            <a:defPPr>
              <a:defRPr lang="en-US"/>
            </a:defPPr>
            <a:lvl1pPr algn="ctr">
              <a:lnSpc>
                <a:spcPct val="100000"/>
              </a:lnSpc>
              <a:spcBef>
                <a:spcPts val="0"/>
              </a:spcBef>
              <a:defRPr sz="800" b="1" spc="-5">
                <a:solidFill>
                  <a:srgbClr val="585858"/>
                </a:solidFill>
                <a:latin typeface="Trebuchet MS"/>
              </a:defRPr>
            </a:lvl1pPr>
          </a:lstStyle>
          <a:p>
            <a:r>
              <a:rPr dirty="0"/>
              <a:t>EARLY CHILDHOOD CENTER</a:t>
            </a:r>
          </a:p>
        </p:txBody>
      </p:sp>
      <p:sp>
        <p:nvSpPr>
          <p:cNvPr id="7" name="object 23">
            <a:extLst>
              <a:ext uri="{FF2B5EF4-FFF2-40B4-BE49-F238E27FC236}">
                <a16:creationId xmlns:a16="http://schemas.microsoft.com/office/drawing/2014/main" id="{E036F753-2037-5738-2A48-388E43E04795}"/>
              </a:ext>
            </a:extLst>
          </p:cNvPr>
          <p:cNvSpPr txBox="1"/>
          <p:nvPr/>
        </p:nvSpPr>
        <p:spPr>
          <a:xfrm>
            <a:off x="4628207" y="6478591"/>
            <a:ext cx="1038225" cy="2487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950"/>
              </a:lnSpc>
            </a:pPr>
            <a:r>
              <a:rPr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VACANT</a:t>
            </a:r>
            <a:endParaRPr sz="700" dirty="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120"/>
              </a:spcBef>
            </a:pPr>
            <a:r>
              <a:rPr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LEAD</a:t>
            </a:r>
            <a:r>
              <a:rPr sz="700" b="1" spc="-15" dirty="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sz="700" b="1" spc="-5" dirty="0">
                <a:solidFill>
                  <a:srgbClr val="585858"/>
                </a:solidFill>
                <a:latin typeface="Trebuchet MS"/>
                <a:cs typeface="Trebuchet MS"/>
              </a:rPr>
              <a:t>TEACHER</a:t>
            </a:r>
            <a:endParaRPr sz="7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</TotalTime>
  <Words>258</Words>
  <Application>Microsoft Office PowerPoint</Application>
  <PresentationFormat>Custom</PresentationFormat>
  <Paragraphs>105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Trebuchet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`School of Education Org Chart_5.24.2024.xlsx</dc:title>
  <dc:creator>1000395226</dc:creator>
  <cp:lastModifiedBy>Bernnell Peltier-Glaze</cp:lastModifiedBy>
  <cp:revision>14</cp:revision>
  <dcterms:created xsi:type="dcterms:W3CDTF">2026-06-08T21:04:11Z</dcterms:created>
  <dcterms:modified xsi:type="dcterms:W3CDTF">2026-06-29T23:53:03Z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2024-05-24T00:00:00Z</vt:filetime>
  </property>
  <property fmtid="{D5CDD505-2E9C-101B-9397-08002B2CF9AE}" pid="3" name="Creator">
    <vt:lpwstr>PScript5.dll Version 5.2.2</vt:lpwstr>
  </property>
  <property fmtid="{D5CDD505-2E9C-101B-9397-08002B2CF9AE}" pid="4" name="LastSaved">
    <vt:filetime>2026-06-08T00:00:00Z</vt:filetime>
  </property>
</Properties>
</file>